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6"/>
  </p:notesMasterIdLst>
  <p:handoutMasterIdLst>
    <p:handoutMasterId r:id="rId157"/>
  </p:handoutMasterIdLst>
  <p:sldIdLst>
    <p:sldId id="256" r:id="rId2"/>
    <p:sldId id="258" r:id="rId3"/>
    <p:sldId id="269" r:id="rId4"/>
    <p:sldId id="270" r:id="rId5"/>
    <p:sldId id="271" r:id="rId6"/>
    <p:sldId id="274" r:id="rId7"/>
    <p:sldId id="277" r:id="rId8"/>
    <p:sldId id="278" r:id="rId9"/>
    <p:sldId id="279" r:id="rId10"/>
    <p:sldId id="280" r:id="rId11"/>
    <p:sldId id="281" r:id="rId12"/>
    <p:sldId id="257" r:id="rId13"/>
    <p:sldId id="259" r:id="rId14"/>
    <p:sldId id="260" r:id="rId15"/>
    <p:sldId id="261" r:id="rId16"/>
    <p:sldId id="262" r:id="rId17"/>
    <p:sldId id="263" r:id="rId18"/>
    <p:sldId id="264" r:id="rId19"/>
    <p:sldId id="265" r:id="rId20"/>
    <p:sldId id="266" r:id="rId21"/>
    <p:sldId id="267" r:id="rId22"/>
    <p:sldId id="268" r:id="rId23"/>
    <p:sldId id="282" r:id="rId24"/>
    <p:sldId id="283" r:id="rId25"/>
    <p:sldId id="288" r:id="rId26"/>
    <p:sldId id="292" r:id="rId27"/>
    <p:sldId id="285" r:id="rId28"/>
    <p:sldId id="286" r:id="rId29"/>
    <p:sldId id="287" r:id="rId30"/>
    <p:sldId id="296" r:id="rId31"/>
    <p:sldId id="289" r:id="rId32"/>
    <p:sldId id="290" r:id="rId33"/>
    <p:sldId id="291" r:id="rId34"/>
    <p:sldId id="293" r:id="rId35"/>
    <p:sldId id="294" r:id="rId36"/>
    <p:sldId id="295" r:id="rId37"/>
    <p:sldId id="297" r:id="rId38"/>
    <p:sldId id="303" r:id="rId39"/>
    <p:sldId id="299" r:id="rId40"/>
    <p:sldId id="300" r:id="rId41"/>
    <p:sldId id="301" r:id="rId42"/>
    <p:sldId id="302" r:id="rId43"/>
    <p:sldId id="321" r:id="rId44"/>
    <p:sldId id="304" r:id="rId45"/>
    <p:sldId id="305" r:id="rId46"/>
    <p:sldId id="306" r:id="rId47"/>
    <p:sldId id="313" r:id="rId48"/>
    <p:sldId id="314" r:id="rId49"/>
    <p:sldId id="308" r:id="rId50"/>
    <p:sldId id="307" r:id="rId51"/>
    <p:sldId id="309" r:id="rId52"/>
    <p:sldId id="312" r:id="rId53"/>
    <p:sldId id="315" r:id="rId54"/>
    <p:sldId id="311" r:id="rId55"/>
    <p:sldId id="310" r:id="rId56"/>
    <p:sldId id="316" r:id="rId57"/>
    <p:sldId id="318" r:id="rId58"/>
    <p:sldId id="319" r:id="rId59"/>
    <p:sldId id="320" r:id="rId60"/>
    <p:sldId id="322" r:id="rId61"/>
    <p:sldId id="323" r:id="rId62"/>
    <p:sldId id="324" r:id="rId63"/>
    <p:sldId id="325" r:id="rId64"/>
    <p:sldId id="326" r:id="rId65"/>
    <p:sldId id="327" r:id="rId66"/>
    <p:sldId id="328" r:id="rId67"/>
    <p:sldId id="329" r:id="rId68"/>
    <p:sldId id="330" r:id="rId69"/>
    <p:sldId id="331" r:id="rId70"/>
    <p:sldId id="332" r:id="rId71"/>
    <p:sldId id="334" r:id="rId72"/>
    <p:sldId id="335" r:id="rId73"/>
    <p:sldId id="336" r:id="rId74"/>
    <p:sldId id="361" r:id="rId75"/>
    <p:sldId id="337" r:id="rId76"/>
    <p:sldId id="358" r:id="rId77"/>
    <p:sldId id="359" r:id="rId78"/>
    <p:sldId id="360" r:id="rId79"/>
    <p:sldId id="339" r:id="rId80"/>
    <p:sldId id="343" r:id="rId81"/>
    <p:sldId id="344" r:id="rId82"/>
    <p:sldId id="351" r:id="rId83"/>
    <p:sldId id="350" r:id="rId84"/>
    <p:sldId id="352" r:id="rId85"/>
    <p:sldId id="353" r:id="rId86"/>
    <p:sldId id="354" r:id="rId87"/>
    <p:sldId id="355" r:id="rId88"/>
    <p:sldId id="356" r:id="rId89"/>
    <p:sldId id="357" r:id="rId90"/>
    <p:sldId id="362" r:id="rId91"/>
    <p:sldId id="363" r:id="rId92"/>
    <p:sldId id="366" r:id="rId93"/>
    <p:sldId id="365" r:id="rId94"/>
    <p:sldId id="364" r:id="rId95"/>
    <p:sldId id="367" r:id="rId96"/>
    <p:sldId id="368" r:id="rId97"/>
    <p:sldId id="369" r:id="rId98"/>
    <p:sldId id="370" r:id="rId99"/>
    <p:sldId id="371" r:id="rId100"/>
    <p:sldId id="372" r:id="rId101"/>
    <p:sldId id="373" r:id="rId102"/>
    <p:sldId id="374" r:id="rId103"/>
    <p:sldId id="375" r:id="rId104"/>
    <p:sldId id="376" r:id="rId105"/>
    <p:sldId id="377" r:id="rId106"/>
    <p:sldId id="378" r:id="rId107"/>
    <p:sldId id="379" r:id="rId108"/>
    <p:sldId id="380" r:id="rId109"/>
    <p:sldId id="381" r:id="rId110"/>
    <p:sldId id="382" r:id="rId111"/>
    <p:sldId id="383" r:id="rId112"/>
    <p:sldId id="385" r:id="rId113"/>
    <p:sldId id="384" r:id="rId114"/>
    <p:sldId id="386" r:id="rId115"/>
    <p:sldId id="387" r:id="rId116"/>
    <p:sldId id="388" r:id="rId117"/>
    <p:sldId id="389" r:id="rId118"/>
    <p:sldId id="397" r:id="rId119"/>
    <p:sldId id="390" r:id="rId120"/>
    <p:sldId id="391" r:id="rId121"/>
    <p:sldId id="392" r:id="rId122"/>
    <p:sldId id="393" r:id="rId123"/>
    <p:sldId id="394" r:id="rId124"/>
    <p:sldId id="395" r:id="rId125"/>
    <p:sldId id="396" r:id="rId126"/>
    <p:sldId id="419" r:id="rId127"/>
    <p:sldId id="398" r:id="rId128"/>
    <p:sldId id="399" r:id="rId129"/>
    <p:sldId id="400" r:id="rId130"/>
    <p:sldId id="401" r:id="rId131"/>
    <p:sldId id="402" r:id="rId132"/>
    <p:sldId id="403" r:id="rId133"/>
    <p:sldId id="404" r:id="rId134"/>
    <p:sldId id="406" r:id="rId135"/>
    <p:sldId id="407" r:id="rId136"/>
    <p:sldId id="408" r:id="rId137"/>
    <p:sldId id="409" r:id="rId138"/>
    <p:sldId id="410" r:id="rId139"/>
    <p:sldId id="411" r:id="rId140"/>
    <p:sldId id="412" r:id="rId141"/>
    <p:sldId id="413" r:id="rId142"/>
    <p:sldId id="414" r:id="rId143"/>
    <p:sldId id="415" r:id="rId144"/>
    <p:sldId id="416" r:id="rId145"/>
    <p:sldId id="417" r:id="rId146"/>
    <p:sldId id="418" r:id="rId147"/>
    <p:sldId id="420" r:id="rId148"/>
    <p:sldId id="421" r:id="rId149"/>
    <p:sldId id="422" r:id="rId150"/>
    <p:sldId id="423" r:id="rId151"/>
    <p:sldId id="424" r:id="rId152"/>
    <p:sldId id="425" r:id="rId153"/>
    <p:sldId id="426" r:id="rId154"/>
    <p:sldId id="427" r:id="rId1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69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98" autoAdjust="0"/>
  </p:normalViewPr>
  <p:slideViewPr>
    <p:cSldViewPr>
      <p:cViewPr varScale="1">
        <p:scale>
          <a:sx n="101" d="100"/>
          <a:sy n="101"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4FD5718-F5AF-4FA5-BE28-AB50E364AB11}" type="datetimeFigureOut">
              <a:rPr lang="en-US" smtClean="0"/>
              <a:pPr/>
              <a:t>1/7/2019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76FE826-2B8A-46E3-987C-F8B8E8BE1B9C}" type="slidenum">
              <a:rPr lang="en-US" smtClean="0"/>
              <a:pPr/>
              <a:t>‹#›</a:t>
            </a:fld>
            <a:endParaRPr lang="en-US"/>
          </a:p>
        </p:txBody>
      </p:sp>
    </p:spTree>
    <p:extLst>
      <p:ext uri="{BB962C8B-B14F-4D97-AF65-F5344CB8AC3E}">
        <p14:creationId xmlns:p14="http://schemas.microsoft.com/office/powerpoint/2010/main" val="451930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DC4C56B-AD06-4172-901F-09F6784B23CD}" type="datetimeFigureOut">
              <a:rPr lang="en-US" smtClean="0"/>
              <a:pPr/>
              <a:t>1/7/2019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9BEB44-2532-466A-A4AB-20F107A4B3BE}" type="slidenum">
              <a:rPr lang="en-US" smtClean="0"/>
              <a:pPr/>
              <a:t>‹#›</a:t>
            </a:fld>
            <a:endParaRPr lang="en-US"/>
          </a:p>
        </p:txBody>
      </p:sp>
    </p:spTree>
    <p:extLst>
      <p:ext uri="{BB962C8B-B14F-4D97-AF65-F5344CB8AC3E}">
        <p14:creationId xmlns:p14="http://schemas.microsoft.com/office/powerpoint/2010/main" val="1785127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3</a:t>
            </a:fld>
            <a:endParaRPr lang="en-US"/>
          </a:p>
        </p:txBody>
      </p:sp>
    </p:spTree>
    <p:extLst>
      <p:ext uri="{BB962C8B-B14F-4D97-AF65-F5344CB8AC3E}">
        <p14:creationId xmlns:p14="http://schemas.microsoft.com/office/powerpoint/2010/main" val="511614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32</a:t>
            </a:fld>
            <a:endParaRPr lang="en-US"/>
          </a:p>
        </p:txBody>
      </p:sp>
    </p:spTree>
    <p:extLst>
      <p:ext uri="{BB962C8B-B14F-4D97-AF65-F5344CB8AC3E}">
        <p14:creationId xmlns:p14="http://schemas.microsoft.com/office/powerpoint/2010/main" val="1238115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62</a:t>
            </a:fld>
            <a:endParaRPr lang="en-US"/>
          </a:p>
        </p:txBody>
      </p:sp>
    </p:spTree>
    <p:extLst>
      <p:ext uri="{BB962C8B-B14F-4D97-AF65-F5344CB8AC3E}">
        <p14:creationId xmlns:p14="http://schemas.microsoft.com/office/powerpoint/2010/main" val="291781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63</a:t>
            </a:fld>
            <a:endParaRPr lang="en-US"/>
          </a:p>
        </p:txBody>
      </p:sp>
    </p:spTree>
    <p:extLst>
      <p:ext uri="{BB962C8B-B14F-4D97-AF65-F5344CB8AC3E}">
        <p14:creationId xmlns:p14="http://schemas.microsoft.com/office/powerpoint/2010/main" val="2917816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78</a:t>
            </a:fld>
            <a:endParaRPr lang="en-US"/>
          </a:p>
        </p:txBody>
      </p:sp>
    </p:spTree>
    <p:extLst>
      <p:ext uri="{BB962C8B-B14F-4D97-AF65-F5344CB8AC3E}">
        <p14:creationId xmlns:p14="http://schemas.microsoft.com/office/powerpoint/2010/main" val="50801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4</a:t>
            </a:fld>
            <a:endParaRPr lang="en-US"/>
          </a:p>
        </p:txBody>
      </p:sp>
    </p:spTree>
    <p:extLst>
      <p:ext uri="{BB962C8B-B14F-4D97-AF65-F5344CB8AC3E}">
        <p14:creationId xmlns:p14="http://schemas.microsoft.com/office/powerpoint/2010/main" val="157755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5</a:t>
            </a:fld>
            <a:endParaRPr lang="en-US"/>
          </a:p>
        </p:txBody>
      </p:sp>
    </p:spTree>
    <p:extLst>
      <p:ext uri="{BB962C8B-B14F-4D97-AF65-F5344CB8AC3E}">
        <p14:creationId xmlns:p14="http://schemas.microsoft.com/office/powerpoint/2010/main" val="276687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6</a:t>
            </a:fld>
            <a:endParaRPr lang="en-US"/>
          </a:p>
        </p:txBody>
      </p:sp>
    </p:spTree>
    <p:extLst>
      <p:ext uri="{BB962C8B-B14F-4D97-AF65-F5344CB8AC3E}">
        <p14:creationId xmlns:p14="http://schemas.microsoft.com/office/powerpoint/2010/main" val="4088304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7</a:t>
            </a:fld>
            <a:endParaRPr lang="en-US"/>
          </a:p>
        </p:txBody>
      </p:sp>
    </p:spTree>
    <p:extLst>
      <p:ext uri="{BB962C8B-B14F-4D97-AF65-F5344CB8AC3E}">
        <p14:creationId xmlns:p14="http://schemas.microsoft.com/office/powerpoint/2010/main" val="2860223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8</a:t>
            </a:fld>
            <a:endParaRPr lang="en-US"/>
          </a:p>
        </p:txBody>
      </p:sp>
    </p:spTree>
    <p:extLst>
      <p:ext uri="{BB962C8B-B14F-4D97-AF65-F5344CB8AC3E}">
        <p14:creationId xmlns:p14="http://schemas.microsoft.com/office/powerpoint/2010/main" val="4200340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9</a:t>
            </a:fld>
            <a:endParaRPr lang="en-US"/>
          </a:p>
        </p:txBody>
      </p:sp>
    </p:spTree>
    <p:extLst>
      <p:ext uri="{BB962C8B-B14F-4D97-AF65-F5344CB8AC3E}">
        <p14:creationId xmlns:p14="http://schemas.microsoft.com/office/powerpoint/2010/main" val="3551618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10</a:t>
            </a:fld>
            <a:endParaRPr lang="en-US"/>
          </a:p>
        </p:txBody>
      </p:sp>
    </p:spTree>
    <p:extLst>
      <p:ext uri="{BB962C8B-B14F-4D97-AF65-F5344CB8AC3E}">
        <p14:creationId xmlns:p14="http://schemas.microsoft.com/office/powerpoint/2010/main" val="28229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BEB44-2532-466A-A4AB-20F107A4B3BE}" type="slidenum">
              <a:rPr lang="en-US" smtClean="0"/>
              <a:pPr/>
              <a:t>11</a:t>
            </a:fld>
            <a:endParaRPr lang="en-US"/>
          </a:p>
        </p:txBody>
      </p:sp>
    </p:spTree>
    <p:extLst>
      <p:ext uri="{BB962C8B-B14F-4D97-AF65-F5344CB8AC3E}">
        <p14:creationId xmlns:p14="http://schemas.microsoft.com/office/powerpoint/2010/main" val="359998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536EABB4-063D-4531-B9CF-956F4323F3B8}" type="datetimeFigureOut">
              <a:rPr lang="en-US" smtClean="0"/>
              <a:pPr/>
              <a:t>1/7/2019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C4E2603-7676-41CB-ADF3-487E2A5FCB0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6EABB4-063D-4531-B9CF-956F4323F3B8}"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4E2603-7676-41CB-ADF3-487E2A5FCB0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C4E2603-7676-41CB-ADF3-487E2A5FCB0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6EABB4-063D-4531-B9CF-956F4323F3B8}"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36EABB4-063D-4531-B9CF-956F4323F3B8}" type="datetimeFigureOut">
              <a:rPr lang="en-US" smtClean="0"/>
              <a:pPr/>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C4E2603-7676-41CB-ADF3-487E2A5FCB0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36EABB4-063D-4531-B9CF-956F4323F3B8}" type="datetimeFigureOut">
              <a:rPr lang="en-US" smtClean="0"/>
              <a:pPr/>
              <a:t>1/7/2019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C4E2603-7676-41CB-ADF3-487E2A5FCB0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536EABB4-063D-4531-B9CF-956F4323F3B8}" type="datetimeFigureOut">
              <a:rPr lang="en-US" smtClean="0"/>
              <a:pPr/>
              <a:t>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4E2603-7676-41CB-ADF3-487E2A5FCB0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536EABB4-063D-4531-B9CF-956F4323F3B8}" type="datetimeFigureOut">
              <a:rPr lang="en-US" smtClean="0"/>
              <a:pPr/>
              <a:t>1/7/2019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C4E2603-7676-41CB-ADF3-487E2A5FCB0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36EABB4-063D-4531-B9CF-956F4323F3B8}" type="datetimeFigureOut">
              <a:rPr lang="en-US" smtClean="0"/>
              <a:pPr/>
              <a:t>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C4E2603-7676-41CB-ADF3-487E2A5FCB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536EABB4-063D-4531-B9CF-956F4323F3B8}" type="datetimeFigureOut">
              <a:rPr lang="en-US" smtClean="0"/>
              <a:pPr/>
              <a:t>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C4E2603-7676-41CB-ADF3-487E2A5FCB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C4E2603-7676-41CB-ADF3-487E2A5FCB0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536EABB4-063D-4531-B9CF-956F4323F3B8}" type="datetimeFigureOut">
              <a:rPr lang="en-US" smtClean="0"/>
              <a:pPr/>
              <a:t>1/7/2019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C4E2603-7676-41CB-ADF3-487E2A5FCB0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536EABB4-063D-4531-B9CF-956F4323F3B8}" type="datetimeFigureOut">
              <a:rPr lang="en-US" smtClean="0"/>
              <a:pPr/>
              <a:t>1/7/2019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36EABB4-063D-4531-B9CF-956F4323F3B8}" type="datetimeFigureOut">
              <a:rPr lang="en-US" smtClean="0"/>
              <a:pPr/>
              <a:t>1/7/2019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C4E2603-7676-41CB-ADF3-487E2A5FCB0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5.gif"/><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gif"/><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BIOLOGY</a:t>
            </a:r>
            <a:endParaRPr lang="en-US" dirty="0"/>
          </a:p>
        </p:txBody>
      </p:sp>
      <p:sp>
        <p:nvSpPr>
          <p:cNvPr id="2" name="Title 1"/>
          <p:cNvSpPr>
            <a:spLocks noGrp="1"/>
          </p:cNvSpPr>
          <p:nvPr>
            <p:ph type="ctrTitle"/>
          </p:nvPr>
        </p:nvSpPr>
        <p:spPr/>
        <p:txBody>
          <a:bodyPr/>
          <a:lstStyle/>
          <a:p>
            <a:r>
              <a:rPr lang="en-US" dirty="0" smtClean="0"/>
              <a:t>EOC Review</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799" cy="2209800"/>
          </a:xfrm>
        </p:spPr>
        <p:txBody>
          <a:bodyPr>
            <a:noAutofit/>
          </a:bodyPr>
          <a:lstStyle/>
          <a:p>
            <a:pPr lvl="0" algn="l">
              <a:spcBef>
                <a:spcPts val="0"/>
              </a:spcBef>
            </a:pPr>
            <a:r>
              <a:rPr lang="en-US" sz="4800" dirty="0">
                <a:solidFill>
                  <a:schemeClr val="bg1"/>
                </a:solidFill>
                <a:latin typeface="Calibri" panose="020F0502020204030204"/>
                <a:ea typeface="+mn-ea"/>
                <a:cs typeface="+mn-cs"/>
              </a:rPr>
              <a:t>Bio.2.2.1</a:t>
            </a:r>
            <a:br>
              <a:rPr lang="en-US" sz="4800" dirty="0">
                <a:solidFill>
                  <a:schemeClr val="bg1"/>
                </a:solidFill>
                <a:latin typeface="Calibri" panose="020F0502020204030204"/>
                <a:ea typeface="+mn-ea"/>
                <a:cs typeface="+mn-cs"/>
              </a:rPr>
            </a:br>
            <a:r>
              <a:rPr lang="en-US" sz="4800" dirty="0" smtClean="0">
                <a:solidFill>
                  <a:schemeClr val="bg1"/>
                </a:solidFill>
                <a:latin typeface="Calibri" panose="020F0502020204030204"/>
                <a:ea typeface="+mn-ea"/>
                <a:cs typeface="+mn-cs"/>
              </a:rPr>
              <a:t>Human impact</a:t>
            </a:r>
            <a:endParaRPr lang="en-US" sz="4800" dirty="0">
              <a:solidFill>
                <a:schemeClr val="bg1"/>
              </a:solidFill>
              <a:latin typeface="Calibri" panose="020F0502020204030204"/>
              <a:ea typeface="+mn-ea"/>
              <a:cs typeface="+mn-cs"/>
            </a:endParaRPr>
          </a:p>
        </p:txBody>
      </p:sp>
      <p:sp>
        <p:nvSpPr>
          <p:cNvPr id="2" name="Rectangle 1"/>
          <p:cNvSpPr/>
          <p:nvPr/>
        </p:nvSpPr>
        <p:spPr>
          <a:xfrm>
            <a:off x="381000" y="2743198"/>
            <a:ext cx="8382000" cy="3139321"/>
          </a:xfrm>
          <a:prstGeom prst="rect">
            <a:avLst/>
          </a:prstGeom>
        </p:spPr>
        <p:txBody>
          <a:bodyPr wrap="square">
            <a:spAutoFit/>
          </a:bodyPr>
          <a:lstStyle/>
          <a:p>
            <a:r>
              <a:rPr lang="en-US" dirty="0" smtClean="0"/>
              <a:t>How humans modify ecosystems</a:t>
            </a:r>
          </a:p>
          <a:p>
            <a:r>
              <a:rPr lang="en-US" dirty="0"/>
              <a:t>	</a:t>
            </a:r>
            <a:r>
              <a:rPr lang="en-US" dirty="0" smtClean="0"/>
              <a:t>Population Growth</a:t>
            </a:r>
          </a:p>
          <a:p>
            <a:r>
              <a:rPr lang="en-US" dirty="0"/>
              <a:t>	</a:t>
            </a:r>
            <a:r>
              <a:rPr lang="en-US" dirty="0" smtClean="0"/>
              <a:t>Technology</a:t>
            </a:r>
          </a:p>
          <a:p>
            <a:r>
              <a:rPr lang="en-US" dirty="0"/>
              <a:t>	</a:t>
            </a:r>
            <a:r>
              <a:rPr lang="en-US" dirty="0" smtClean="0"/>
              <a:t>Consumption of Resources</a:t>
            </a:r>
          </a:p>
          <a:p>
            <a:r>
              <a:rPr lang="en-US" dirty="0"/>
              <a:t>	</a:t>
            </a:r>
            <a:r>
              <a:rPr lang="en-US" dirty="0" smtClean="0"/>
              <a:t>Production of Waste</a:t>
            </a:r>
          </a:p>
          <a:p>
            <a:r>
              <a:rPr lang="en-US" dirty="0" smtClean="0"/>
              <a:t>Factors that impact NC Ecosystems</a:t>
            </a:r>
          </a:p>
          <a:p>
            <a:r>
              <a:rPr lang="en-US" dirty="0"/>
              <a:t>	</a:t>
            </a:r>
            <a:r>
              <a:rPr lang="en-US" dirty="0" smtClean="0"/>
              <a:t>Acid Rain in Mountains</a:t>
            </a:r>
          </a:p>
          <a:p>
            <a:r>
              <a:rPr lang="en-US" dirty="0"/>
              <a:t>	</a:t>
            </a:r>
            <a:r>
              <a:rPr lang="en-US" dirty="0" smtClean="0"/>
              <a:t>Beach Erosion</a:t>
            </a:r>
          </a:p>
          <a:p>
            <a:r>
              <a:rPr lang="en-US" dirty="0"/>
              <a:t>	</a:t>
            </a:r>
            <a:r>
              <a:rPr lang="en-US" dirty="0" smtClean="0"/>
              <a:t>Urban Development </a:t>
            </a:r>
          </a:p>
          <a:p>
            <a:r>
              <a:rPr lang="en-US" dirty="0"/>
              <a:t>	</a:t>
            </a:r>
            <a:r>
              <a:rPr lang="en-US" dirty="0" smtClean="0"/>
              <a:t>Waste Lagoons on Hog Farms</a:t>
            </a:r>
          </a:p>
          <a:p>
            <a:r>
              <a:rPr lang="en-US" dirty="0"/>
              <a:t>	</a:t>
            </a:r>
            <a:r>
              <a:rPr lang="en-US" dirty="0" smtClean="0">
                <a:solidFill>
                  <a:srgbClr val="FF0000"/>
                </a:solidFill>
              </a:rPr>
              <a:t>Invasive Species (Kudzu)</a:t>
            </a:r>
          </a:p>
        </p:txBody>
      </p:sp>
    </p:spTree>
    <p:extLst>
      <p:ext uri="{BB962C8B-B14F-4D97-AF65-F5344CB8AC3E}">
        <p14:creationId xmlns:p14="http://schemas.microsoft.com/office/powerpoint/2010/main" val="36150871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3970318"/>
          </a:xfrm>
          <a:prstGeom prst="rect">
            <a:avLst/>
          </a:prstGeom>
          <a:noFill/>
        </p:spPr>
        <p:txBody>
          <a:bodyPr wrap="square" rtlCol="0">
            <a:spAutoFit/>
          </a:bodyPr>
          <a:lstStyle/>
          <a:p>
            <a:pPr>
              <a:buFont typeface="Arial" pitchFamily="34" charset="0"/>
              <a:buChar char="•"/>
            </a:pPr>
            <a:r>
              <a:rPr lang="en-US" sz="2800" dirty="0" smtClean="0"/>
              <a:t>A segment of DNA has this sequence: </a:t>
            </a:r>
          </a:p>
          <a:p>
            <a:r>
              <a:rPr lang="en-US" sz="2800" dirty="0" smtClean="0"/>
              <a:t>	ATA GCA CAT GTA </a:t>
            </a:r>
          </a:p>
          <a:p>
            <a:endParaRPr lang="en-US" sz="2800" dirty="0" smtClean="0"/>
          </a:p>
          <a:p>
            <a:r>
              <a:rPr lang="en-US" sz="2800" dirty="0" smtClean="0"/>
              <a:t>What is the mRNA sequence transcribed from this segment? </a:t>
            </a:r>
          </a:p>
          <a:p>
            <a:pPr marL="514350" indent="-514350">
              <a:buFont typeface="+mj-lt"/>
              <a:buAutoNum type="alphaLcParenR"/>
            </a:pPr>
            <a:r>
              <a:rPr lang="en-US" sz="2800" dirty="0" smtClean="0"/>
              <a:t>TAT CGT GTA CAT </a:t>
            </a:r>
          </a:p>
          <a:p>
            <a:pPr marL="514350" indent="-514350">
              <a:buFont typeface="+mj-lt"/>
              <a:buAutoNum type="alphaLcParenR"/>
            </a:pPr>
            <a:r>
              <a:rPr lang="en-US" sz="2800" dirty="0" smtClean="0"/>
              <a:t>TAT GCT CTA GAT </a:t>
            </a:r>
          </a:p>
          <a:p>
            <a:pPr marL="514350" indent="-514350">
              <a:buFont typeface="+mj-lt"/>
              <a:buAutoNum type="alphaLcParenR"/>
            </a:pPr>
            <a:r>
              <a:rPr lang="en-US" sz="2800" dirty="0" smtClean="0"/>
              <a:t>UAU CGU GUA CAU </a:t>
            </a:r>
          </a:p>
          <a:p>
            <a:pPr marL="514350" indent="-514350">
              <a:buFont typeface="+mj-lt"/>
              <a:buAutoNum type="alphaLcParenR"/>
            </a:pPr>
            <a:r>
              <a:rPr lang="en-US" sz="2800" dirty="0" smtClean="0"/>
              <a:t>UAU GCU CUA CAU </a:t>
            </a:r>
            <a:endParaRPr lang="en-US" sz="28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5693866"/>
          </a:xfrm>
          <a:prstGeom prst="rect">
            <a:avLst/>
          </a:prstGeom>
          <a:noFill/>
        </p:spPr>
        <p:txBody>
          <a:bodyPr wrap="square" rtlCol="0">
            <a:spAutoFit/>
          </a:bodyPr>
          <a:lstStyle/>
          <a:p>
            <a:pPr>
              <a:buFont typeface="Arial" pitchFamily="34" charset="0"/>
              <a:buChar char="•"/>
            </a:pPr>
            <a:endParaRPr lang="en-US" sz="2800" dirty="0" smtClean="0"/>
          </a:p>
          <a:p>
            <a:pPr>
              <a:buFont typeface="Arial" pitchFamily="34" charset="0"/>
              <a:buChar char="•"/>
            </a:pPr>
            <a:endParaRPr lang="en-US" sz="2800" dirty="0" smtClean="0"/>
          </a:p>
          <a:p>
            <a:pPr>
              <a:buFont typeface="Arial" pitchFamily="34" charset="0"/>
              <a:buChar char="•"/>
            </a:pPr>
            <a:endParaRPr lang="en-US" sz="2800" dirty="0" smtClean="0"/>
          </a:p>
          <a:p>
            <a:pPr>
              <a:buFont typeface="Arial" pitchFamily="34" charset="0"/>
              <a:buChar char="•"/>
            </a:pPr>
            <a:endParaRPr lang="en-US" sz="2800" dirty="0" smtClean="0"/>
          </a:p>
          <a:p>
            <a:pPr>
              <a:buFont typeface="Arial" pitchFamily="34" charset="0"/>
              <a:buChar char="•"/>
            </a:pPr>
            <a:endParaRPr lang="en-US" sz="2800" dirty="0" smtClean="0"/>
          </a:p>
          <a:p>
            <a:pPr>
              <a:buFont typeface="Arial" pitchFamily="34" charset="0"/>
              <a:buChar char="•"/>
            </a:pPr>
            <a:endParaRPr lang="en-US" sz="2800" dirty="0" smtClean="0"/>
          </a:p>
          <a:p>
            <a:pPr>
              <a:buFont typeface="Arial" pitchFamily="34" charset="0"/>
              <a:buChar char="•"/>
            </a:pPr>
            <a:endParaRPr lang="en-US" sz="2800" dirty="0" smtClean="0"/>
          </a:p>
          <a:p>
            <a:pPr>
              <a:buFont typeface="Arial" pitchFamily="34" charset="0"/>
              <a:buChar char="•"/>
            </a:pPr>
            <a:r>
              <a:rPr lang="en-US" sz="2800" dirty="0" smtClean="0"/>
              <a:t>Which amino acids are coded for by an mRNA segment that reads CAG GUG? </a:t>
            </a:r>
          </a:p>
          <a:p>
            <a:pPr marL="971550" lvl="1" indent="-514350">
              <a:buFont typeface="+mj-lt"/>
              <a:buAutoNum type="alphaLcParenR"/>
            </a:pPr>
            <a:r>
              <a:rPr lang="en-US" sz="2800" dirty="0" err="1" smtClean="0"/>
              <a:t>arginine</a:t>
            </a:r>
            <a:r>
              <a:rPr lang="en-US" sz="2800" dirty="0" smtClean="0"/>
              <a:t> and </a:t>
            </a:r>
            <a:r>
              <a:rPr lang="en-US" sz="2800" dirty="0" err="1" smtClean="0"/>
              <a:t>valine</a:t>
            </a:r>
            <a:r>
              <a:rPr lang="en-US" sz="2800" dirty="0" smtClean="0"/>
              <a:t> </a:t>
            </a:r>
          </a:p>
          <a:p>
            <a:pPr marL="971550" lvl="1" indent="-514350">
              <a:buFont typeface="+mj-lt"/>
              <a:buAutoNum type="alphaLcParenR"/>
            </a:pPr>
            <a:r>
              <a:rPr lang="en-US" sz="2800" dirty="0" err="1" smtClean="0"/>
              <a:t>isoleucine</a:t>
            </a:r>
            <a:r>
              <a:rPr lang="en-US" sz="2800" dirty="0" smtClean="0"/>
              <a:t> and </a:t>
            </a:r>
            <a:r>
              <a:rPr lang="en-US" sz="2800" dirty="0" err="1" smtClean="0"/>
              <a:t>arginine</a:t>
            </a:r>
            <a:r>
              <a:rPr lang="en-US" sz="2800" dirty="0" smtClean="0"/>
              <a:t> </a:t>
            </a:r>
          </a:p>
          <a:p>
            <a:pPr marL="971550" lvl="1" indent="-514350">
              <a:buFont typeface="+mj-lt"/>
              <a:buAutoNum type="alphaLcParenR"/>
            </a:pPr>
            <a:r>
              <a:rPr lang="en-US" sz="2800" dirty="0" smtClean="0"/>
              <a:t>glutamine and </a:t>
            </a:r>
            <a:r>
              <a:rPr lang="en-US" sz="2800" dirty="0" err="1" smtClean="0"/>
              <a:t>valine</a:t>
            </a:r>
            <a:r>
              <a:rPr lang="en-US" sz="2800" dirty="0" smtClean="0"/>
              <a:t> </a:t>
            </a:r>
          </a:p>
          <a:p>
            <a:pPr marL="971550" lvl="1" indent="-514350">
              <a:buFont typeface="+mj-lt"/>
              <a:buAutoNum type="alphaLcParenR"/>
            </a:pPr>
            <a:r>
              <a:rPr lang="en-US" sz="2800" dirty="0" err="1" smtClean="0"/>
              <a:t>valine</a:t>
            </a:r>
            <a:r>
              <a:rPr lang="en-US" sz="2800" dirty="0" smtClean="0"/>
              <a:t> and </a:t>
            </a:r>
            <a:r>
              <a:rPr lang="en-US" sz="2800" dirty="0" err="1" smtClean="0"/>
              <a:t>isoleucine</a:t>
            </a:r>
            <a:endParaRPr lang="en-US" sz="2800" dirty="0"/>
          </a:p>
        </p:txBody>
      </p:sp>
      <p:pic>
        <p:nvPicPr>
          <p:cNvPr id="3" name="Picture 2" descr="http://scshstechnology.pbworks.com/f/7b.jpg"/>
          <p:cNvPicPr>
            <a:picLocks noChangeAspect="1" noChangeArrowheads="1"/>
          </p:cNvPicPr>
          <p:nvPr/>
        </p:nvPicPr>
        <p:blipFill>
          <a:blip r:embed="rId2" cstate="print"/>
          <a:srcRect/>
          <a:stretch>
            <a:fillRect/>
          </a:stretch>
        </p:blipFill>
        <p:spPr bwMode="auto">
          <a:xfrm>
            <a:off x="2133600" y="0"/>
            <a:ext cx="4648200" cy="3576231"/>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4401205"/>
          </a:xfrm>
          <a:prstGeom prst="rect">
            <a:avLst/>
          </a:prstGeom>
          <a:noFill/>
        </p:spPr>
        <p:txBody>
          <a:bodyPr wrap="square" rtlCol="0">
            <a:spAutoFit/>
          </a:bodyPr>
          <a:lstStyle/>
          <a:p>
            <a:pPr>
              <a:buFont typeface="Arial" pitchFamily="34" charset="0"/>
              <a:buChar char="•"/>
            </a:pPr>
            <a:r>
              <a:rPr lang="en-US" sz="2800" dirty="0" smtClean="0"/>
              <a:t>Which would most likely produce a mutation that is passed on to offspring? </a:t>
            </a:r>
          </a:p>
          <a:p>
            <a:pPr marL="971550" lvl="1" indent="-514350">
              <a:buFont typeface="+mj-lt"/>
              <a:buAutoNum type="alphaLcParenR"/>
            </a:pPr>
            <a:r>
              <a:rPr lang="en-US" sz="2800" dirty="0" smtClean="0"/>
              <a:t>radiation changing the DNA sequence in skin cells </a:t>
            </a:r>
          </a:p>
          <a:p>
            <a:pPr marL="971550" lvl="1" indent="-514350">
              <a:buFont typeface="+mj-lt"/>
              <a:buAutoNum type="alphaLcParenR"/>
            </a:pPr>
            <a:r>
              <a:rPr lang="en-US" sz="2800" dirty="0" smtClean="0"/>
              <a:t>a gamete with an extra chromosome forming</a:t>
            </a:r>
          </a:p>
          <a:p>
            <a:pPr marL="971550" lvl="1" indent="-514350">
              <a:buFont typeface="+mj-lt"/>
              <a:buAutoNum type="alphaLcParenR"/>
            </a:pPr>
            <a:r>
              <a:rPr lang="en-US" sz="2800" dirty="0" smtClean="0"/>
              <a:t>tobacco smoke altering the genes in lung cells</a:t>
            </a:r>
          </a:p>
          <a:p>
            <a:pPr marL="971550" lvl="1" indent="-514350">
              <a:buFont typeface="+mj-lt"/>
              <a:buAutoNum type="alphaLcParenR"/>
            </a:pPr>
            <a:r>
              <a:rPr lang="en-US" sz="2800" dirty="0" smtClean="0"/>
              <a:t>exposure to chemicals altering nerve cell function  </a:t>
            </a:r>
            <a:endParaRPr lang="en-US" sz="2800"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3539430"/>
          </a:xfrm>
          <a:prstGeom prst="rect">
            <a:avLst/>
          </a:prstGeom>
          <a:noFill/>
        </p:spPr>
        <p:txBody>
          <a:bodyPr wrap="square" rtlCol="0">
            <a:spAutoFit/>
          </a:bodyPr>
          <a:lstStyle/>
          <a:p>
            <a:pPr>
              <a:buFont typeface="Arial" pitchFamily="34" charset="0"/>
              <a:buChar char="•"/>
            </a:pPr>
            <a:r>
              <a:rPr lang="en-US" sz="2800" dirty="0" smtClean="0"/>
              <a:t>How does DNA code for proteins in a cell? </a:t>
            </a:r>
          </a:p>
          <a:p>
            <a:pPr marL="971550" lvl="1" indent="-514350">
              <a:buFont typeface="+mj-lt"/>
              <a:buAutoNum type="alphaLcParenR"/>
            </a:pPr>
            <a:r>
              <a:rPr lang="en-US" sz="2800" dirty="0" smtClean="0"/>
              <a:t>by creating a new double helix structure</a:t>
            </a:r>
          </a:p>
          <a:p>
            <a:pPr marL="971550" lvl="1" indent="-514350">
              <a:buFont typeface="+mj-lt"/>
              <a:buAutoNum type="alphaLcParenR"/>
            </a:pPr>
            <a:r>
              <a:rPr lang="en-US" sz="2800" dirty="0" smtClean="0"/>
              <a:t>by using its phosphate and sugar molecules </a:t>
            </a:r>
          </a:p>
          <a:p>
            <a:pPr marL="971550" lvl="1" indent="-514350">
              <a:buFont typeface="+mj-lt"/>
              <a:buAutoNum type="alphaLcParenR"/>
            </a:pPr>
            <a:r>
              <a:rPr lang="en-US" sz="2800" dirty="0" smtClean="0"/>
              <a:t>by adding more hydrogen bonds to its structure </a:t>
            </a:r>
          </a:p>
          <a:p>
            <a:pPr marL="971550" lvl="1" indent="-514350">
              <a:buFont typeface="+mj-lt"/>
              <a:buAutoNum type="alphaLcParenR"/>
            </a:pPr>
            <a:r>
              <a:rPr lang="en-US" sz="2800" dirty="0" smtClean="0"/>
              <a:t>by arranging certain nitrogen bases of the cell in a particular order </a:t>
            </a:r>
            <a:endParaRPr lang="en-US" sz="2800"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4401205"/>
          </a:xfrm>
          <a:prstGeom prst="rect">
            <a:avLst/>
          </a:prstGeom>
          <a:noFill/>
        </p:spPr>
        <p:txBody>
          <a:bodyPr wrap="square" rtlCol="0">
            <a:spAutoFit/>
          </a:bodyPr>
          <a:lstStyle/>
          <a:p>
            <a:pPr>
              <a:buFont typeface="Arial" pitchFamily="34" charset="0"/>
              <a:buChar char="•"/>
            </a:pPr>
            <a:r>
              <a:rPr lang="en-US" sz="2800" dirty="0" smtClean="0"/>
              <a:t>How would overexposure to X-rays affect most animal cells?</a:t>
            </a:r>
          </a:p>
          <a:p>
            <a:pPr marL="971550" lvl="1" indent="-514350">
              <a:buFont typeface="+mj-lt"/>
              <a:buAutoNum type="alphaLcParenR"/>
            </a:pPr>
            <a:r>
              <a:rPr lang="en-US" sz="2800" dirty="0" smtClean="0"/>
              <a:t>It would increase cell specialization in organs. </a:t>
            </a:r>
          </a:p>
          <a:p>
            <a:pPr marL="971550" lvl="1" indent="-514350">
              <a:buFont typeface="+mj-lt"/>
              <a:buAutoNum type="alphaLcParenR"/>
            </a:pPr>
            <a:r>
              <a:rPr lang="en-US" sz="2800" dirty="0" smtClean="0"/>
              <a:t>It would change the sequence of DNA nucleotides in affected cells. </a:t>
            </a:r>
          </a:p>
          <a:p>
            <a:pPr marL="971550" lvl="1" indent="-514350">
              <a:buFont typeface="+mj-lt"/>
              <a:buAutoNum type="alphaLcParenR"/>
            </a:pPr>
            <a:r>
              <a:rPr lang="en-US" sz="2800" dirty="0" smtClean="0"/>
              <a:t>It would produce new nucleotides for DNA molecules. </a:t>
            </a:r>
          </a:p>
          <a:p>
            <a:pPr marL="971550" lvl="1" indent="-514350">
              <a:buFont typeface="+mj-lt"/>
              <a:buAutoNum type="alphaLcParenR"/>
            </a:pPr>
            <a:r>
              <a:rPr lang="en-US" sz="2800" dirty="0" smtClean="0"/>
              <a:t>It would cause an increase in red blood cell production.</a:t>
            </a:r>
            <a:endParaRPr lang="en-US" sz="28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3539430"/>
          </a:xfrm>
          <a:prstGeom prst="rect">
            <a:avLst/>
          </a:prstGeom>
          <a:noFill/>
        </p:spPr>
        <p:txBody>
          <a:bodyPr wrap="square" rtlCol="0">
            <a:spAutoFit/>
          </a:bodyPr>
          <a:lstStyle/>
          <a:p>
            <a:pPr>
              <a:buFont typeface="Arial" pitchFamily="34" charset="0"/>
              <a:buChar char="•"/>
            </a:pPr>
            <a:r>
              <a:rPr lang="en-US" sz="2800" dirty="0" smtClean="0"/>
              <a:t>Which factor most affects the order of amino acids in a protein? </a:t>
            </a:r>
          </a:p>
          <a:p>
            <a:pPr marL="971550" lvl="1" indent="-514350">
              <a:buFont typeface="+mj-lt"/>
              <a:buAutoNum type="alphaLcParenR"/>
            </a:pPr>
            <a:r>
              <a:rPr lang="en-US" sz="2800" dirty="0" smtClean="0"/>
              <a:t>the DNA located in the nucleus of the cell </a:t>
            </a:r>
          </a:p>
          <a:p>
            <a:pPr marL="971550" lvl="1" indent="-514350">
              <a:buFont typeface="+mj-lt"/>
              <a:buAutoNum type="alphaLcParenR"/>
            </a:pPr>
            <a:r>
              <a:rPr lang="en-US" sz="2800" dirty="0" smtClean="0"/>
              <a:t>the cell in which the protein is located </a:t>
            </a:r>
          </a:p>
          <a:p>
            <a:pPr marL="971550" lvl="1" indent="-514350">
              <a:buFont typeface="+mj-lt"/>
              <a:buAutoNum type="alphaLcParenR"/>
            </a:pPr>
            <a:r>
              <a:rPr lang="en-US" sz="2800" dirty="0" smtClean="0"/>
              <a:t>the amount of ATP available for the cell’s use </a:t>
            </a:r>
          </a:p>
          <a:p>
            <a:pPr marL="971550" lvl="1" indent="-514350">
              <a:buFont typeface="+mj-lt"/>
              <a:buAutoNum type="alphaLcParenR"/>
            </a:pPr>
            <a:r>
              <a:rPr lang="en-US" sz="2800" dirty="0" smtClean="0"/>
              <a:t>the area in a cell where proteins are produced</a:t>
            </a:r>
            <a:endParaRPr lang="en-US" sz="28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 and Diversity</a:t>
            </a:r>
            <a:endParaRPr lang="en-US" dirty="0"/>
          </a:p>
        </p:txBody>
      </p:sp>
      <p:sp>
        <p:nvSpPr>
          <p:cNvPr id="3" name="Text Placeholder 2"/>
          <p:cNvSpPr>
            <a:spLocks noGrp="1"/>
          </p:cNvSpPr>
          <p:nvPr>
            <p:ph type="body" idx="1"/>
          </p:nvPr>
        </p:nvSpPr>
        <p:spPr>
          <a:xfrm>
            <a:off x="762000" y="2743200"/>
            <a:ext cx="7620000" cy="2286000"/>
          </a:xfrm>
        </p:spPr>
        <p:txBody>
          <a:bodyPr>
            <a:normAutofit/>
          </a:bodyPr>
          <a:lstStyle/>
          <a:p>
            <a:pPr algn="l">
              <a:buFont typeface="Arial" pitchFamily="34" charset="0"/>
              <a:buChar char="•"/>
            </a:pPr>
            <a:r>
              <a:rPr lang="en-US" dirty="0" smtClean="0"/>
              <a:t>Bio.3.2 Understand how the environment, and/or the interaction of alleles, influences the expression of genetic traits. </a:t>
            </a:r>
          </a:p>
          <a:p>
            <a:pPr lvl="1">
              <a:buFont typeface="Arial" pitchFamily="34" charset="0"/>
              <a:buChar char="•"/>
            </a:pPr>
            <a:r>
              <a:rPr lang="en-US" dirty="0" smtClean="0"/>
              <a:t>Bio.3.2.1 Explain the role of meiosis in sexual reproduction and genetic variation.</a:t>
            </a:r>
          </a:p>
          <a:p>
            <a:pPr lvl="1">
              <a:buFont typeface="Arial" pitchFamily="34" charset="0"/>
              <a:buChar char="•"/>
            </a:pPr>
            <a:r>
              <a:rPr lang="en-US" dirty="0" smtClean="0"/>
              <a:t>Bio.3.2.2 Predict offspring ratios based on a variety of inheritance patterns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534400" cy="1673225"/>
          </a:xfrm>
        </p:spPr>
        <p:txBody>
          <a:bodyPr>
            <a:noAutofit/>
          </a:bodyPr>
          <a:lstStyle/>
          <a:p>
            <a:pPr algn="l">
              <a:buFont typeface="Arial" pitchFamily="34" charset="0"/>
              <a:buChar char="•"/>
            </a:pPr>
            <a:r>
              <a:rPr lang="en-US" sz="2800" dirty="0" smtClean="0"/>
              <a:t>Meiosis is a form of sexual reproduction</a:t>
            </a:r>
          </a:p>
          <a:p>
            <a:pPr lvl="1">
              <a:buFont typeface="Arial" pitchFamily="34" charset="0"/>
              <a:buChar char="•"/>
            </a:pPr>
            <a:r>
              <a:rPr lang="en-US" sz="2800" dirty="0" smtClean="0"/>
              <a:t>Produces gametes (sex cells) with half the chromosome # of parent cells</a:t>
            </a:r>
          </a:p>
          <a:p>
            <a:pPr lvl="1">
              <a:buFont typeface="Arial" pitchFamily="34" charset="0"/>
              <a:buChar char="•"/>
            </a:pPr>
            <a:r>
              <a:rPr lang="en-US" sz="2800" dirty="0" smtClean="0"/>
              <a:t>When gametes (egg and sperm) combine, the resulting zygote has the complete set of chromosomes</a:t>
            </a:r>
            <a:endParaRPr lang="en-US" sz="2800" dirty="0"/>
          </a:p>
        </p:txBody>
      </p:sp>
      <p:sp>
        <p:nvSpPr>
          <p:cNvPr id="3" name="Title 2"/>
          <p:cNvSpPr>
            <a:spLocks noGrp="1"/>
          </p:cNvSpPr>
          <p:nvPr>
            <p:ph type="title"/>
          </p:nvPr>
        </p:nvSpPr>
        <p:spPr/>
        <p:txBody>
          <a:bodyPr/>
          <a:lstStyle/>
          <a:p>
            <a:pPr lvl="1" algn="ctr" rtl="0">
              <a:spcBef>
                <a:spcPct val="0"/>
              </a:spcBef>
            </a:pPr>
            <a:r>
              <a:rPr lang="en-US" sz="2400" dirty="0" smtClean="0">
                <a:solidFill>
                  <a:schemeClr val="bg1"/>
                </a:solidFill>
              </a:rPr>
              <a:t>Bio.3.2.1 Explain the role of meiosis in sexual reproduction and genetic variation.</a:t>
            </a:r>
            <a:br>
              <a:rPr lang="en-US" sz="2400" dirty="0" smtClean="0">
                <a:solidFill>
                  <a:schemeClr val="bg1"/>
                </a:solidFill>
              </a:rPr>
            </a:br>
            <a:endParaRPr lang="en-US" dirty="0">
              <a:solidFill>
                <a:schemeClr val="bg1"/>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1" algn="ctr" rtl="0">
              <a:spcBef>
                <a:spcPct val="0"/>
              </a:spcBef>
            </a:pPr>
            <a:r>
              <a:rPr lang="en-US" sz="2400" dirty="0" smtClean="0">
                <a:solidFill>
                  <a:schemeClr val="bg1"/>
                </a:solidFill>
              </a:rPr>
              <a:t>Bio.3.2.1 Explain the role of meiosis in sexual reproduction and genetic variation.</a:t>
            </a:r>
            <a:br>
              <a:rPr lang="en-US" sz="2400" dirty="0" smtClean="0">
                <a:solidFill>
                  <a:schemeClr val="bg1"/>
                </a:solidFill>
              </a:rPr>
            </a:br>
            <a:endParaRPr lang="en-US" dirty="0">
              <a:solidFill>
                <a:schemeClr val="bg1"/>
              </a:solidFill>
            </a:endParaRPr>
          </a:p>
        </p:txBody>
      </p:sp>
      <p:graphicFrame>
        <p:nvGraphicFramePr>
          <p:cNvPr id="4" name="Table 3"/>
          <p:cNvGraphicFramePr>
            <a:graphicFrameLocks noGrp="1"/>
          </p:cNvGraphicFramePr>
          <p:nvPr/>
        </p:nvGraphicFramePr>
        <p:xfrm>
          <a:off x="1143000" y="2819400"/>
          <a:ext cx="6858000" cy="3313854"/>
        </p:xfrm>
        <a:graphic>
          <a:graphicData uri="http://schemas.openxmlformats.org/drawingml/2006/table">
            <a:tbl>
              <a:tblPr firstRow="1" bandRow="1">
                <a:tableStyleId>{5C22544A-7EE6-4342-B048-85BDC9FD1C3A}</a:tableStyleId>
              </a:tblPr>
              <a:tblGrid>
                <a:gridCol w="3429000"/>
                <a:gridCol w="3429000"/>
              </a:tblGrid>
              <a:tr h="447027">
                <a:tc>
                  <a:txBody>
                    <a:bodyPr/>
                    <a:lstStyle/>
                    <a:p>
                      <a:pPr algn="ctr"/>
                      <a:r>
                        <a:rPr lang="en-US" dirty="0" smtClean="0"/>
                        <a:t>Mitosis</a:t>
                      </a:r>
                      <a:endParaRPr lang="en-US" dirty="0"/>
                    </a:p>
                  </a:txBody>
                  <a:tcPr/>
                </a:tc>
                <a:tc>
                  <a:txBody>
                    <a:bodyPr/>
                    <a:lstStyle/>
                    <a:p>
                      <a:pPr algn="ctr"/>
                      <a:r>
                        <a:rPr lang="en-US" dirty="0" smtClean="0"/>
                        <a:t>Meiosis</a:t>
                      </a:r>
                      <a:endParaRPr lang="en-US" dirty="0"/>
                    </a:p>
                  </a:txBody>
                  <a:tcPr/>
                </a:tc>
              </a:tr>
              <a:tr h="447027">
                <a:tc>
                  <a:txBody>
                    <a:bodyPr/>
                    <a:lstStyle/>
                    <a:p>
                      <a:r>
                        <a:rPr lang="en-US" dirty="0" smtClean="0"/>
                        <a:t>Asexual</a:t>
                      </a:r>
                      <a:endParaRPr lang="en-US" dirty="0"/>
                    </a:p>
                  </a:txBody>
                  <a:tcPr/>
                </a:tc>
                <a:tc>
                  <a:txBody>
                    <a:bodyPr/>
                    <a:lstStyle/>
                    <a:p>
                      <a:r>
                        <a:rPr lang="en-US" dirty="0" smtClean="0"/>
                        <a:t>Sexual</a:t>
                      </a:r>
                      <a:endParaRPr lang="en-US" dirty="0"/>
                    </a:p>
                  </a:txBody>
                  <a:tcPr/>
                </a:tc>
              </a:tr>
              <a:tr h="447027">
                <a:tc>
                  <a:txBody>
                    <a:bodyPr/>
                    <a:lstStyle/>
                    <a:p>
                      <a:r>
                        <a:rPr lang="en-US" dirty="0" smtClean="0"/>
                        <a:t>For growth and repair</a:t>
                      </a:r>
                      <a:endParaRPr lang="en-US" dirty="0"/>
                    </a:p>
                  </a:txBody>
                  <a:tcPr/>
                </a:tc>
                <a:tc>
                  <a:txBody>
                    <a:bodyPr/>
                    <a:lstStyle/>
                    <a:p>
                      <a:r>
                        <a:rPr lang="en-US" dirty="0" smtClean="0"/>
                        <a:t>For production</a:t>
                      </a:r>
                      <a:r>
                        <a:rPr lang="en-US" baseline="0" dirty="0" smtClean="0"/>
                        <a:t> of gametes</a:t>
                      </a:r>
                      <a:endParaRPr lang="en-US" dirty="0"/>
                    </a:p>
                  </a:txBody>
                  <a:tcPr/>
                </a:tc>
              </a:tr>
              <a:tr h="447027">
                <a:tc>
                  <a:txBody>
                    <a:bodyPr/>
                    <a:lstStyle/>
                    <a:p>
                      <a:r>
                        <a:rPr lang="en-US" dirty="0" smtClean="0"/>
                        <a:t>1 division</a:t>
                      </a:r>
                      <a:endParaRPr lang="en-US" dirty="0"/>
                    </a:p>
                  </a:txBody>
                  <a:tcPr/>
                </a:tc>
                <a:tc>
                  <a:txBody>
                    <a:bodyPr/>
                    <a:lstStyle/>
                    <a:p>
                      <a:r>
                        <a:rPr lang="en-US" dirty="0" smtClean="0"/>
                        <a:t>2 divisions</a:t>
                      </a:r>
                      <a:endParaRPr lang="en-US" dirty="0"/>
                    </a:p>
                  </a:txBody>
                  <a:tcPr/>
                </a:tc>
              </a:tr>
              <a:tr h="762873">
                <a:tc>
                  <a:txBody>
                    <a:bodyPr/>
                    <a:lstStyle/>
                    <a:p>
                      <a:r>
                        <a:rPr lang="en-US" dirty="0" smtClean="0"/>
                        <a:t>2 identical diploid (2n) cells produced</a:t>
                      </a:r>
                      <a:endParaRPr lang="en-US" dirty="0"/>
                    </a:p>
                  </a:txBody>
                  <a:tcPr/>
                </a:tc>
                <a:tc>
                  <a:txBody>
                    <a:bodyPr/>
                    <a:lstStyle/>
                    <a:p>
                      <a:r>
                        <a:rPr lang="en-US" dirty="0" smtClean="0"/>
                        <a:t>4 genetically different</a:t>
                      </a:r>
                      <a:r>
                        <a:rPr lang="en-US" baseline="0" dirty="0" smtClean="0"/>
                        <a:t> haploid (n) cells produced</a:t>
                      </a:r>
                      <a:endParaRPr lang="en-US" dirty="0"/>
                    </a:p>
                  </a:txBody>
                  <a:tcPr/>
                </a:tc>
              </a:tr>
              <a:tr h="762873">
                <a:tc>
                  <a:txBody>
                    <a:bodyPr/>
                    <a:lstStyle/>
                    <a:p>
                      <a:r>
                        <a:rPr lang="en-US" dirty="0" smtClean="0"/>
                        <a:t>Chromosome # same as parents (46 in humans)</a:t>
                      </a:r>
                      <a:endParaRPr lang="en-US" dirty="0"/>
                    </a:p>
                  </a:txBody>
                  <a:tcPr/>
                </a:tc>
                <a:tc>
                  <a:txBody>
                    <a:bodyPr/>
                    <a:lstStyle/>
                    <a:p>
                      <a:r>
                        <a:rPr lang="en-US" dirty="0" smtClean="0"/>
                        <a:t>Chromosome # half (23 in</a:t>
                      </a:r>
                      <a:r>
                        <a:rPr lang="en-US" baseline="0" dirty="0" smtClean="0"/>
                        <a:t> humans)</a:t>
                      </a:r>
                      <a:endParaRPr lang="en-US" dirty="0"/>
                    </a:p>
                  </a:txBody>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743200"/>
            <a:ext cx="7848600" cy="3352800"/>
          </a:xfrm>
        </p:spPr>
        <p:txBody>
          <a:bodyPr>
            <a:normAutofit/>
          </a:bodyPr>
          <a:lstStyle/>
          <a:p>
            <a:pPr algn="l">
              <a:buFont typeface="Arial" pitchFamily="34" charset="0"/>
              <a:buChar char="•"/>
            </a:pPr>
            <a:r>
              <a:rPr lang="en-US" sz="2000" dirty="0" smtClean="0"/>
              <a:t>Meiosis is important for organisms because it leads to greater genetic diversity</a:t>
            </a:r>
          </a:p>
          <a:p>
            <a:pPr lvl="1">
              <a:buFont typeface="Arial" pitchFamily="34" charset="0"/>
              <a:buChar char="•"/>
            </a:pPr>
            <a:r>
              <a:rPr lang="en-US" sz="2400" dirty="0" smtClean="0"/>
              <a:t>Independent assortment of chromosomes </a:t>
            </a:r>
          </a:p>
          <a:p>
            <a:pPr algn="l">
              <a:buFont typeface="Arial" pitchFamily="34" charset="0"/>
              <a:buChar char="•"/>
            </a:pPr>
            <a:r>
              <a:rPr lang="en-US" sz="2000" dirty="0" smtClean="0"/>
              <a:t>Sources of variation</a:t>
            </a:r>
          </a:p>
          <a:p>
            <a:pPr lvl="1">
              <a:buFont typeface="Arial" pitchFamily="34" charset="0"/>
              <a:buChar char="•"/>
            </a:pPr>
            <a:r>
              <a:rPr lang="en-US" sz="2400" dirty="0" smtClean="0"/>
              <a:t>Mutations</a:t>
            </a:r>
          </a:p>
          <a:p>
            <a:pPr lvl="1">
              <a:buFont typeface="Arial" pitchFamily="34" charset="0"/>
              <a:buChar char="•"/>
            </a:pPr>
            <a:r>
              <a:rPr lang="en-US" sz="2400" dirty="0" smtClean="0"/>
              <a:t>Crossing Over</a:t>
            </a:r>
          </a:p>
          <a:p>
            <a:pPr lvl="1">
              <a:buFont typeface="Arial" pitchFamily="34" charset="0"/>
              <a:buChar char="•"/>
            </a:pPr>
            <a:r>
              <a:rPr lang="en-US" sz="2400" dirty="0" smtClean="0"/>
              <a:t>Nondisjunction</a:t>
            </a:r>
            <a:endParaRPr lang="en-US" sz="2400" dirty="0"/>
          </a:p>
        </p:txBody>
      </p:sp>
      <p:sp>
        <p:nvSpPr>
          <p:cNvPr id="3" name="Title 2"/>
          <p:cNvSpPr>
            <a:spLocks noGrp="1"/>
          </p:cNvSpPr>
          <p:nvPr>
            <p:ph type="title"/>
          </p:nvPr>
        </p:nvSpPr>
        <p:spPr/>
        <p:txBody>
          <a:bodyPr/>
          <a:lstStyle/>
          <a:p>
            <a:pPr lvl="1" algn="ctr" rtl="0">
              <a:spcBef>
                <a:spcPct val="0"/>
              </a:spcBef>
            </a:pPr>
            <a:r>
              <a:rPr lang="en-US" sz="2400" dirty="0" smtClean="0">
                <a:solidFill>
                  <a:schemeClr val="bg1"/>
                </a:solidFill>
              </a:rPr>
              <a:t>Bio.3.2.1 Explain the role of meiosis in sexual reproduction and genetic variation.</a:t>
            </a:r>
            <a:br>
              <a:rPr lang="en-US" sz="2400" dirty="0" smtClean="0">
                <a:solidFill>
                  <a:schemeClr val="bg1"/>
                </a:solidFill>
              </a:rPr>
            </a:br>
            <a:endParaRPr lang="en-US" dirty="0">
              <a:solidFill>
                <a:schemeClr val="bg1"/>
              </a:solidFill>
            </a:endParaRPr>
          </a:p>
        </p:txBody>
      </p:sp>
      <p:pic>
        <p:nvPicPr>
          <p:cNvPr id="2050" name="Picture 2" descr="https://uoitbio2013.files.wordpress.com/2013/02/crossing-over-pic.jpg"/>
          <p:cNvPicPr>
            <a:picLocks noChangeAspect="1" noChangeArrowheads="1"/>
          </p:cNvPicPr>
          <p:nvPr/>
        </p:nvPicPr>
        <p:blipFill>
          <a:blip r:embed="rId2" cstate="print"/>
          <a:srcRect/>
          <a:stretch>
            <a:fillRect/>
          </a:stretch>
        </p:blipFill>
        <p:spPr bwMode="auto">
          <a:xfrm>
            <a:off x="5486400" y="4500724"/>
            <a:ext cx="3133725" cy="23572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799" cy="2209800"/>
          </a:xfrm>
        </p:spPr>
        <p:txBody>
          <a:bodyPr>
            <a:noAutofit/>
          </a:bodyPr>
          <a:lstStyle/>
          <a:p>
            <a:pPr lvl="0" algn="l">
              <a:spcBef>
                <a:spcPts val="0"/>
              </a:spcBef>
            </a:pPr>
            <a:r>
              <a:rPr lang="en-US" sz="3600" dirty="0">
                <a:solidFill>
                  <a:schemeClr val="bg1"/>
                </a:solidFill>
                <a:latin typeface="Calibri" panose="020F0502020204030204"/>
                <a:ea typeface="+mn-ea"/>
                <a:cs typeface="+mn-cs"/>
              </a:rPr>
              <a:t>Bio.2.2.2</a:t>
            </a:r>
            <a:br>
              <a:rPr lang="en-US" sz="3600" dirty="0">
                <a:solidFill>
                  <a:schemeClr val="bg1"/>
                </a:solidFill>
                <a:latin typeface="Calibri" panose="020F0502020204030204"/>
                <a:ea typeface="+mn-ea"/>
                <a:cs typeface="+mn-cs"/>
              </a:rPr>
            </a:br>
            <a:r>
              <a:rPr lang="en-US" sz="3600" dirty="0" smtClean="0">
                <a:solidFill>
                  <a:schemeClr val="bg1"/>
                </a:solidFill>
                <a:latin typeface="Calibri" panose="020F0502020204030204"/>
                <a:ea typeface="+mn-ea"/>
                <a:cs typeface="+mn-cs"/>
              </a:rPr>
              <a:t>Human Impact</a:t>
            </a:r>
            <a:endParaRPr lang="en-US" sz="3600" dirty="0">
              <a:solidFill>
                <a:schemeClr val="bg1"/>
              </a:solidFill>
              <a:latin typeface="Calibri" panose="020F0502020204030204"/>
              <a:ea typeface="+mn-ea"/>
              <a:cs typeface="+mn-cs"/>
            </a:endParaRPr>
          </a:p>
        </p:txBody>
      </p:sp>
      <p:sp>
        <p:nvSpPr>
          <p:cNvPr id="2" name="Rectangle 1"/>
          <p:cNvSpPr/>
          <p:nvPr/>
        </p:nvSpPr>
        <p:spPr>
          <a:xfrm>
            <a:off x="381000" y="2743198"/>
            <a:ext cx="8382000" cy="1754326"/>
          </a:xfrm>
          <a:prstGeom prst="rect">
            <a:avLst/>
          </a:prstGeom>
        </p:spPr>
        <p:txBody>
          <a:bodyPr wrap="square">
            <a:spAutoFit/>
          </a:bodyPr>
          <a:lstStyle/>
          <a:p>
            <a:r>
              <a:rPr lang="en-US" dirty="0" smtClean="0"/>
              <a:t>Human impact on Natural Resources</a:t>
            </a:r>
          </a:p>
          <a:p>
            <a:r>
              <a:rPr lang="en-US" dirty="0"/>
              <a:t>	</a:t>
            </a:r>
            <a:r>
              <a:rPr lang="en-US" dirty="0" smtClean="0"/>
              <a:t>Resource depletion</a:t>
            </a:r>
          </a:p>
          <a:p>
            <a:r>
              <a:rPr lang="en-US" dirty="0"/>
              <a:t>	</a:t>
            </a:r>
            <a:r>
              <a:rPr lang="en-US" dirty="0" smtClean="0"/>
              <a:t>Deforestation</a:t>
            </a:r>
          </a:p>
          <a:p>
            <a:r>
              <a:rPr lang="en-US" dirty="0"/>
              <a:t>	</a:t>
            </a:r>
            <a:r>
              <a:rPr lang="en-US" dirty="0" smtClean="0"/>
              <a:t>Pesticide Use</a:t>
            </a:r>
          </a:p>
          <a:p>
            <a:r>
              <a:rPr lang="en-US" dirty="0"/>
              <a:t>	</a:t>
            </a:r>
            <a:r>
              <a:rPr lang="en-US" dirty="0" smtClean="0"/>
              <a:t>Bioaccumulation</a:t>
            </a:r>
          </a:p>
          <a:p>
            <a:r>
              <a:rPr lang="en-US" dirty="0" smtClean="0"/>
              <a:t>Conservation Methods and Stewardship</a:t>
            </a:r>
          </a:p>
        </p:txBody>
      </p:sp>
      <p:pic>
        <p:nvPicPr>
          <p:cNvPr id="1026" name="Picture 2" descr="http://www.ecy.wa.gov/programs/swfa/pbt/images/PI_PC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1000"/>
            <a:ext cx="4005943"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8963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382000" cy="1673225"/>
          </a:xfrm>
        </p:spPr>
        <p:txBody>
          <a:bodyPr>
            <a:noAutofit/>
          </a:bodyPr>
          <a:lstStyle/>
          <a:p>
            <a:pPr algn="l">
              <a:buFont typeface="Arial" pitchFamily="34" charset="0"/>
              <a:buChar char="•"/>
            </a:pPr>
            <a:r>
              <a:rPr lang="en-US" sz="2000" dirty="0" smtClean="0"/>
              <a:t>Nondisjunction is when homologous chromosomes fail to separate correctly during division</a:t>
            </a:r>
          </a:p>
          <a:p>
            <a:pPr lvl="1">
              <a:buFont typeface="Arial" pitchFamily="34" charset="0"/>
              <a:buChar char="•"/>
            </a:pPr>
            <a:r>
              <a:rPr lang="en-US" sz="2000" dirty="0" smtClean="0"/>
              <a:t>Can cause errors in chromosome # and result in different genetic conditions</a:t>
            </a:r>
          </a:p>
          <a:p>
            <a:pPr lvl="1">
              <a:buFont typeface="Arial" pitchFamily="34" charset="0"/>
              <a:buChar char="•"/>
            </a:pPr>
            <a:r>
              <a:rPr lang="en-US" sz="2000" dirty="0" smtClean="0"/>
              <a:t>Ex. Down Syndrome caused three copies of chromosome 21</a:t>
            </a:r>
            <a:endParaRPr lang="en-US" sz="2000" dirty="0"/>
          </a:p>
        </p:txBody>
      </p:sp>
      <p:sp>
        <p:nvSpPr>
          <p:cNvPr id="3" name="Title 2"/>
          <p:cNvSpPr>
            <a:spLocks noGrp="1"/>
          </p:cNvSpPr>
          <p:nvPr>
            <p:ph type="title"/>
          </p:nvPr>
        </p:nvSpPr>
        <p:spPr/>
        <p:txBody>
          <a:bodyPr/>
          <a:lstStyle/>
          <a:p>
            <a:pPr lvl="1" algn="ctr" rtl="0">
              <a:spcBef>
                <a:spcPct val="0"/>
              </a:spcBef>
            </a:pPr>
            <a:r>
              <a:rPr lang="en-US" sz="2400" dirty="0" smtClean="0">
                <a:solidFill>
                  <a:schemeClr val="bg1"/>
                </a:solidFill>
              </a:rPr>
              <a:t>Bio.3.2.1 Explain the role of meiosis in sexual reproduction and genetic variation.</a:t>
            </a:r>
            <a:br>
              <a:rPr lang="en-US" sz="2400" dirty="0" smtClean="0">
                <a:solidFill>
                  <a:schemeClr val="bg1"/>
                </a:solidFill>
              </a:rPr>
            </a:br>
            <a:endParaRPr lang="en-US" dirty="0">
              <a:solidFill>
                <a:schemeClr val="bg1"/>
              </a:solidFill>
            </a:endParaRPr>
          </a:p>
        </p:txBody>
      </p:sp>
      <p:pic>
        <p:nvPicPr>
          <p:cNvPr id="4" name="Picture 2" descr="http://images.slideplayer.com/2/763359/slides/slide_2.jpg"/>
          <p:cNvPicPr>
            <a:picLocks noChangeAspect="1" noChangeArrowheads="1"/>
          </p:cNvPicPr>
          <p:nvPr/>
        </p:nvPicPr>
        <p:blipFill>
          <a:blip r:embed="rId2" cstate="print"/>
          <a:srcRect t="31111"/>
          <a:stretch>
            <a:fillRect/>
          </a:stretch>
        </p:blipFill>
        <p:spPr bwMode="auto">
          <a:xfrm>
            <a:off x="2743200" y="4889499"/>
            <a:ext cx="3810000" cy="1968501"/>
          </a:xfrm>
          <a:prstGeom prst="rect">
            <a:avLst/>
          </a:prstGeom>
          <a:noFill/>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382000" cy="1673225"/>
          </a:xfrm>
        </p:spPr>
        <p:txBody>
          <a:bodyPr>
            <a:noAutofit/>
          </a:bodyPr>
          <a:lstStyle/>
          <a:p>
            <a:pPr algn="l">
              <a:buFont typeface="Arial" pitchFamily="34" charset="0"/>
              <a:buChar char="•"/>
            </a:pPr>
            <a:r>
              <a:rPr lang="en-US" sz="2000" dirty="0" smtClean="0"/>
              <a:t>Reading Karyotypes</a:t>
            </a:r>
            <a:endParaRPr lang="en-US" sz="2000" dirty="0"/>
          </a:p>
        </p:txBody>
      </p:sp>
      <p:sp>
        <p:nvSpPr>
          <p:cNvPr id="3" name="Title 2"/>
          <p:cNvSpPr>
            <a:spLocks noGrp="1"/>
          </p:cNvSpPr>
          <p:nvPr>
            <p:ph type="title"/>
          </p:nvPr>
        </p:nvSpPr>
        <p:spPr/>
        <p:txBody>
          <a:bodyPr/>
          <a:lstStyle/>
          <a:p>
            <a:pPr lvl="1" algn="ctr" rtl="0">
              <a:spcBef>
                <a:spcPct val="0"/>
              </a:spcBef>
            </a:pPr>
            <a:r>
              <a:rPr lang="en-US" sz="2400" dirty="0" smtClean="0">
                <a:solidFill>
                  <a:schemeClr val="bg1"/>
                </a:solidFill>
              </a:rPr>
              <a:t>Bio.3.2.2 Predict offspring ratios based on a variety of inheritance patterns </a:t>
            </a:r>
            <a:br>
              <a:rPr lang="en-US" sz="2400" dirty="0" smtClean="0">
                <a:solidFill>
                  <a:schemeClr val="bg1"/>
                </a:solidFill>
              </a:rPr>
            </a:br>
            <a:endParaRPr lang="en-US" dirty="0">
              <a:solidFill>
                <a:schemeClr val="bg1"/>
              </a:solidFill>
            </a:endParaRPr>
          </a:p>
        </p:txBody>
      </p:sp>
      <p:pic>
        <p:nvPicPr>
          <p:cNvPr id="5" name="Picture 4" descr="trisomy-21"/>
          <p:cNvPicPr>
            <a:picLocks noChangeAspect="1" noChangeArrowheads="1"/>
          </p:cNvPicPr>
          <p:nvPr/>
        </p:nvPicPr>
        <p:blipFill>
          <a:blip r:embed="rId2" cstate="print"/>
          <a:srcRect/>
          <a:stretch>
            <a:fillRect/>
          </a:stretch>
        </p:blipFill>
        <p:spPr>
          <a:xfrm>
            <a:off x="6195327" y="2209800"/>
            <a:ext cx="2948673" cy="2971800"/>
          </a:xfrm>
          <a:prstGeom prst="rect">
            <a:avLst/>
          </a:prstGeom>
          <a:noFill/>
        </p:spPr>
      </p:pic>
      <p:pic>
        <p:nvPicPr>
          <p:cNvPr id="141314" name="Picture 2" descr="http://www.natera.com/img/normal-male-female-karyotypes.png"/>
          <p:cNvPicPr>
            <a:picLocks noChangeAspect="1" noChangeArrowheads="1"/>
          </p:cNvPicPr>
          <p:nvPr/>
        </p:nvPicPr>
        <p:blipFill>
          <a:blip r:embed="rId3" cstate="print"/>
          <a:srcRect/>
          <a:stretch>
            <a:fillRect/>
          </a:stretch>
        </p:blipFill>
        <p:spPr bwMode="auto">
          <a:xfrm>
            <a:off x="0" y="3810000"/>
            <a:ext cx="6117712" cy="2609851"/>
          </a:xfrm>
          <a:prstGeom prst="rect">
            <a:avLst/>
          </a:prstGeom>
          <a:noFill/>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990601" y="96838"/>
            <a:ext cx="762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en-US" sz="2800" b="1" dirty="0"/>
              <a:t>Boy or Girl? The Y Chromosome “Decides”</a:t>
            </a:r>
          </a:p>
        </p:txBody>
      </p:sp>
      <p:pic>
        <p:nvPicPr>
          <p:cNvPr id="30723" name="Picture 3" descr="FG10_05"/>
          <p:cNvPicPr>
            <a:picLocks noChangeAspect="1" noChangeArrowheads="1"/>
          </p:cNvPicPr>
          <p:nvPr/>
        </p:nvPicPr>
        <p:blipFill>
          <a:blip r:embed="rId2" cstate="print">
            <a:lum bright="-18000" contrast="18000"/>
          </a:blip>
          <a:srcRect/>
          <a:stretch>
            <a:fillRect/>
          </a:stretch>
        </p:blipFill>
        <p:spPr bwMode="auto">
          <a:xfrm>
            <a:off x="1136650" y="695325"/>
            <a:ext cx="694055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85800"/>
            <a:ext cx="8382000" cy="4832092"/>
          </a:xfrm>
          <a:prstGeom prst="rect">
            <a:avLst/>
          </a:prstGeom>
          <a:noFill/>
        </p:spPr>
        <p:txBody>
          <a:bodyPr wrap="square" rtlCol="0">
            <a:spAutoFit/>
          </a:bodyPr>
          <a:lstStyle/>
          <a:p>
            <a:pPr>
              <a:buFont typeface="Arial" pitchFamily="34" charset="0"/>
              <a:buChar char="•"/>
            </a:pPr>
            <a:r>
              <a:rPr lang="en-US" sz="2800" dirty="0" smtClean="0"/>
              <a:t>Why is meiosis important for sexual reproduction? </a:t>
            </a:r>
          </a:p>
          <a:p>
            <a:pPr marL="971550" lvl="1" indent="-514350">
              <a:buFont typeface="+mj-lt"/>
              <a:buAutoNum type="alphaLcParenR"/>
            </a:pPr>
            <a:r>
              <a:rPr lang="en-US" sz="2800" dirty="0" smtClean="0"/>
              <a:t>It allows the zygote formed from fertilization to have triple the chromosome number of the organism. </a:t>
            </a:r>
          </a:p>
          <a:p>
            <a:pPr marL="971550" lvl="1" indent="-514350">
              <a:buFont typeface="+mj-lt"/>
              <a:buAutoNum type="alphaLcParenR"/>
            </a:pPr>
            <a:r>
              <a:rPr lang="en-US" sz="2800" dirty="0" smtClean="0"/>
              <a:t>It allows gametes to have twice the original number of chromosomes of the organism. </a:t>
            </a:r>
          </a:p>
          <a:p>
            <a:pPr marL="971550" lvl="1" indent="-514350">
              <a:buFont typeface="+mj-lt"/>
              <a:buAutoNum type="alphaLcParenR"/>
            </a:pPr>
            <a:r>
              <a:rPr lang="en-US" sz="2800" dirty="0" smtClean="0"/>
              <a:t>It allows gametes to have half the original number of chromosomes of the organism. </a:t>
            </a:r>
          </a:p>
          <a:p>
            <a:pPr marL="971550" lvl="1" indent="-514350">
              <a:buFont typeface="+mj-lt"/>
              <a:buAutoNum type="alphaLcParenR"/>
            </a:pPr>
            <a:r>
              <a:rPr lang="en-US" sz="2800" dirty="0" smtClean="0"/>
              <a:t>It allows the zygote formed from fertilization to have half the original number of chromosomes of the organism.</a:t>
            </a:r>
            <a:endParaRPr lang="en-US" sz="2800"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85800"/>
            <a:ext cx="8229600" cy="2677656"/>
          </a:xfrm>
          <a:prstGeom prst="rect">
            <a:avLst/>
          </a:prstGeom>
          <a:noFill/>
        </p:spPr>
        <p:txBody>
          <a:bodyPr wrap="square" rtlCol="0">
            <a:spAutoFit/>
          </a:bodyPr>
          <a:lstStyle/>
          <a:p>
            <a:pPr>
              <a:buFont typeface="Arial" pitchFamily="34" charset="0"/>
              <a:buChar char="•"/>
            </a:pPr>
            <a:r>
              <a:rPr lang="en-US" sz="2800" dirty="0" smtClean="0"/>
              <a:t>Which process produces the most variation within a species? </a:t>
            </a:r>
          </a:p>
          <a:p>
            <a:pPr marL="971550" lvl="1" indent="-514350">
              <a:buFont typeface="+mj-lt"/>
              <a:buAutoNum type="alphaLcParenR"/>
            </a:pPr>
            <a:r>
              <a:rPr lang="en-US" sz="2800" dirty="0" smtClean="0"/>
              <a:t>asexual reproduction </a:t>
            </a:r>
          </a:p>
          <a:p>
            <a:pPr marL="971550" lvl="1" indent="-514350">
              <a:buFont typeface="+mj-lt"/>
              <a:buAutoNum type="alphaLcParenR"/>
            </a:pPr>
            <a:r>
              <a:rPr lang="en-US" sz="2800" dirty="0" smtClean="0"/>
              <a:t>sexual reproduction </a:t>
            </a:r>
          </a:p>
          <a:p>
            <a:pPr marL="971550" lvl="1" indent="-514350">
              <a:buFont typeface="+mj-lt"/>
              <a:buAutoNum type="alphaLcParenR"/>
            </a:pPr>
            <a:r>
              <a:rPr lang="en-US" sz="2800" dirty="0" smtClean="0"/>
              <a:t>mitosis </a:t>
            </a:r>
          </a:p>
          <a:p>
            <a:pPr marL="971550" lvl="1" indent="-514350">
              <a:buFont typeface="+mj-lt"/>
              <a:buAutoNum type="alphaLcParenR"/>
            </a:pPr>
            <a:r>
              <a:rPr lang="en-US" sz="2800" dirty="0" smtClean="0"/>
              <a:t>cloning</a:t>
            </a:r>
            <a:endParaRPr lang="en-US" sz="2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85800"/>
            <a:ext cx="8382000" cy="4401205"/>
          </a:xfrm>
          <a:prstGeom prst="rect">
            <a:avLst/>
          </a:prstGeom>
          <a:noFill/>
        </p:spPr>
        <p:txBody>
          <a:bodyPr wrap="square" rtlCol="0">
            <a:spAutoFit/>
          </a:bodyPr>
          <a:lstStyle/>
          <a:p>
            <a:pPr>
              <a:buFont typeface="Arial" pitchFamily="34" charset="0"/>
              <a:buChar char="•"/>
            </a:pPr>
            <a:r>
              <a:rPr lang="en-US" sz="2800" dirty="0" smtClean="0"/>
              <a:t>What is the result when a single cell reproduces by mitosis? </a:t>
            </a:r>
          </a:p>
          <a:p>
            <a:pPr marL="971550" lvl="1" indent="-514350">
              <a:buFont typeface="+mj-lt"/>
              <a:buAutoNum type="alphaLcParenR"/>
            </a:pPr>
            <a:r>
              <a:rPr lang="en-US" sz="2800" dirty="0" smtClean="0"/>
              <a:t>two cells with genetic material identical to the parent cell </a:t>
            </a:r>
          </a:p>
          <a:p>
            <a:pPr marL="971550" lvl="1" indent="-514350">
              <a:buFont typeface="+mj-lt"/>
              <a:buAutoNum type="alphaLcParenR"/>
            </a:pPr>
            <a:r>
              <a:rPr lang="en-US" sz="2800" dirty="0" smtClean="0"/>
              <a:t>two cells with half the genetic material of the parent cell </a:t>
            </a:r>
          </a:p>
          <a:p>
            <a:pPr marL="971550" lvl="1" indent="-514350">
              <a:buFont typeface="+mj-lt"/>
              <a:buAutoNum type="alphaLcParenR"/>
            </a:pPr>
            <a:r>
              <a:rPr lang="en-US" sz="2800" dirty="0" smtClean="0"/>
              <a:t>four cells with half the genetic material of the parent cell </a:t>
            </a:r>
          </a:p>
          <a:p>
            <a:pPr marL="971550" lvl="1" indent="-514350">
              <a:buFont typeface="+mj-lt"/>
              <a:buAutoNum type="alphaLcParenR"/>
            </a:pPr>
            <a:r>
              <a:rPr lang="en-US" sz="2800" dirty="0" smtClean="0"/>
              <a:t>four cells with genetic material identical to the parent cell</a:t>
            </a:r>
            <a:endParaRPr lang="en-US" sz="2800"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382000" cy="5262979"/>
          </a:xfrm>
          <a:prstGeom prst="rect">
            <a:avLst/>
          </a:prstGeom>
          <a:noFill/>
        </p:spPr>
        <p:txBody>
          <a:bodyPr wrap="square" rtlCol="0">
            <a:spAutoFit/>
          </a:bodyPr>
          <a:lstStyle/>
          <a:p>
            <a:pPr>
              <a:buFont typeface="Arial" pitchFamily="34" charset="0"/>
              <a:buChar char="•"/>
            </a:pPr>
            <a:r>
              <a:rPr lang="en-US" sz="2400" dirty="0" smtClean="0"/>
              <a:t>How are sexual reproduction and asexual reproduction different? </a:t>
            </a:r>
          </a:p>
          <a:p>
            <a:pPr marL="971550" lvl="1" indent="-514350">
              <a:buFont typeface="+mj-lt"/>
              <a:buAutoNum type="alphaLcParenR"/>
            </a:pPr>
            <a:r>
              <a:rPr lang="en-US" sz="2400" dirty="0" smtClean="0"/>
              <a:t>Sexual reproduction produces offspring identical to the parents, but asexual reproduction produces offspring with traits from both parents. </a:t>
            </a:r>
          </a:p>
          <a:p>
            <a:pPr marL="971550" lvl="1" indent="-514350">
              <a:buFont typeface="+mj-lt"/>
              <a:buAutoNum type="alphaLcParenR"/>
            </a:pPr>
            <a:r>
              <a:rPr lang="en-US" sz="2400" dirty="0" smtClean="0"/>
              <a:t>Asexual reproduction produces offspring identical to the parents, but sexual reproduction produces offspring with traits from both parents. </a:t>
            </a:r>
          </a:p>
          <a:p>
            <a:pPr marL="971550" lvl="1" indent="-514350">
              <a:buFont typeface="+mj-lt"/>
              <a:buAutoNum type="alphaLcParenR"/>
            </a:pPr>
            <a:r>
              <a:rPr lang="en-US" sz="2400" dirty="0" smtClean="0"/>
              <a:t>Sexual reproduction only occurs in multicellular organisms, but asexual reproduction only occurs in unicellular organisms. </a:t>
            </a:r>
          </a:p>
          <a:p>
            <a:pPr marL="971550" lvl="1" indent="-514350">
              <a:buFont typeface="+mj-lt"/>
              <a:buAutoNum type="alphaLcParenR"/>
            </a:pPr>
            <a:r>
              <a:rPr lang="en-US" sz="2400" dirty="0" smtClean="0"/>
              <a:t>Asexual reproduction only occurs in multicellular organisms, but sexual reproduction only occurs in unicellular organisms</a:t>
            </a:r>
            <a:endParaRPr lang="en-US" sz="24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762000"/>
            <a:ext cx="8382000" cy="3539430"/>
          </a:xfrm>
          <a:prstGeom prst="rect">
            <a:avLst/>
          </a:prstGeom>
          <a:noFill/>
        </p:spPr>
        <p:txBody>
          <a:bodyPr wrap="square" rtlCol="0">
            <a:spAutoFit/>
          </a:bodyPr>
          <a:lstStyle/>
          <a:p>
            <a:pPr>
              <a:buFont typeface="Arial" pitchFamily="34" charset="0"/>
              <a:buChar char="•"/>
            </a:pPr>
            <a:r>
              <a:rPr lang="en-US" sz="2800" dirty="0" smtClean="0"/>
              <a:t>Which characteristic is present in offspring produced by sexual reproduction, but is missing in offspring produced by asexual reproduction? </a:t>
            </a:r>
          </a:p>
          <a:p>
            <a:pPr marL="914400" lvl="1" indent="-457200">
              <a:buFont typeface="+mj-lt"/>
              <a:buAutoNum type="alphaLcParenR"/>
            </a:pPr>
            <a:r>
              <a:rPr lang="en-US" sz="2800" dirty="0" smtClean="0"/>
              <a:t>an identical copy of parent chromosomes </a:t>
            </a:r>
          </a:p>
          <a:p>
            <a:pPr marL="914400" lvl="1" indent="-457200">
              <a:buFont typeface="+mj-lt"/>
              <a:buAutoNum type="alphaLcParenR"/>
            </a:pPr>
            <a:r>
              <a:rPr lang="en-US" sz="2800" dirty="0" smtClean="0"/>
              <a:t>twice the number of parent chromosomes </a:t>
            </a:r>
          </a:p>
          <a:p>
            <a:pPr marL="914400" lvl="1" indent="-457200">
              <a:buFont typeface="+mj-lt"/>
              <a:buAutoNum type="alphaLcParenR"/>
            </a:pPr>
            <a:r>
              <a:rPr lang="en-US" sz="2800" dirty="0" smtClean="0"/>
              <a:t>only half the number of parent chromosomes </a:t>
            </a:r>
          </a:p>
          <a:p>
            <a:pPr marL="914400" lvl="1" indent="-457200">
              <a:buFont typeface="+mj-lt"/>
              <a:buAutoNum type="alphaLcParenR"/>
            </a:pPr>
            <a:r>
              <a:rPr lang="en-US" sz="2800" dirty="0" smtClean="0"/>
              <a:t>an independent assortment of parent chromosomes</a:t>
            </a:r>
            <a:endParaRPr lang="en-US" sz="28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Bellringer-6/3/15</a:t>
            </a: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What is the importance of meiosis and sexual reproduction?</a:t>
            </a:r>
          </a:p>
          <a:p>
            <a:pPr marL="514350" indent="-514350">
              <a:buFont typeface="+mj-lt"/>
              <a:buAutoNum type="arabicPeriod"/>
            </a:pPr>
            <a:r>
              <a:rPr lang="en-US" dirty="0" smtClean="0"/>
              <a:t>Why is genetic diversity important?</a:t>
            </a:r>
          </a:p>
          <a:p>
            <a:pPr marL="514350" indent="-514350">
              <a:buFont typeface="+mj-lt"/>
              <a:buAutoNum type="arabicPeriod"/>
            </a:pPr>
            <a:r>
              <a:rPr lang="en-US" dirty="0" smtClean="0"/>
              <a:t>How can we predict offspring ratios, if given the genotypes of parents?</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EOC Genetics Review</a:t>
            </a:r>
            <a:endParaRPr lang="en-US" dirty="0"/>
          </a:p>
        </p:txBody>
      </p:sp>
      <p:sp>
        <p:nvSpPr>
          <p:cNvPr id="3" name="Text Placeholder 2"/>
          <p:cNvSpPr>
            <a:spLocks noGrp="1"/>
          </p:cNvSpPr>
          <p:nvPr>
            <p:ph type="body" idx="1"/>
          </p:nvPr>
        </p:nvSpPr>
        <p:spPr>
          <a:xfrm>
            <a:off x="533400" y="2743200"/>
            <a:ext cx="8001000" cy="3276600"/>
          </a:xfrm>
        </p:spPr>
        <p:txBody>
          <a:bodyPr>
            <a:normAutofit/>
          </a:bodyPr>
          <a:lstStyle/>
          <a:p>
            <a:pPr algn="l">
              <a:buFont typeface="Arial" pitchFamily="34" charset="0"/>
              <a:buChar char="•"/>
            </a:pPr>
            <a:r>
              <a:rPr lang="en-US" dirty="0" smtClean="0"/>
              <a:t>Bio.3.2 Understand how the environment, and/or the interaction of alleles, influences the expression of genetic traits.</a:t>
            </a:r>
          </a:p>
          <a:p>
            <a:pPr lvl="1">
              <a:buFont typeface="Arial" pitchFamily="34" charset="0"/>
              <a:buChar char="•"/>
            </a:pPr>
            <a:r>
              <a:rPr lang="en-US" dirty="0" smtClean="0"/>
              <a:t>Bio.3.2.2 Predict offspring ratios based on a variety of inheritance patterns (including dominance, co-dominance, incomplete dominance, multiple alleles, and sex-linked traits). </a:t>
            </a:r>
          </a:p>
          <a:p>
            <a:pPr lvl="1">
              <a:buFont typeface="Arial" pitchFamily="34" charset="0"/>
              <a:buChar char="•"/>
            </a:pPr>
            <a:r>
              <a:rPr lang="en-US" dirty="0" smtClean="0"/>
              <a:t>Bio.3.2.3 Explain how the environment can influence the expression of genetic traits.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534400" cy="5016758"/>
          </a:xfrm>
          <a:prstGeom prst="rect">
            <a:avLst/>
          </a:prstGeom>
          <a:noFill/>
        </p:spPr>
        <p:txBody>
          <a:bodyPr wrap="square" rtlCol="0">
            <a:spAutoFit/>
          </a:bodyPr>
          <a:lstStyle/>
          <a:p>
            <a:r>
              <a:rPr lang="en-US" sz="4000" dirty="0" smtClean="0"/>
              <a:t>What is the function of autotrophs in the carbon cycle?</a:t>
            </a:r>
          </a:p>
          <a:p>
            <a:endParaRPr lang="en-US" sz="4000" dirty="0" smtClean="0"/>
          </a:p>
          <a:p>
            <a:pPr marL="342900" indent="-342900">
              <a:buFont typeface="+mj-lt"/>
              <a:buAutoNum type="alphaLcParenR"/>
            </a:pPr>
            <a:r>
              <a:rPr lang="en-US" sz="4000" dirty="0" smtClean="0"/>
              <a:t> To use oxygen to produce glucose</a:t>
            </a:r>
          </a:p>
          <a:p>
            <a:pPr marL="342900" indent="-342900">
              <a:buFont typeface="+mj-lt"/>
              <a:buAutoNum type="alphaLcParenR"/>
            </a:pPr>
            <a:r>
              <a:rPr lang="en-US" sz="4000" dirty="0" smtClean="0"/>
              <a:t> To take in excess water</a:t>
            </a:r>
          </a:p>
          <a:p>
            <a:pPr marL="342900" indent="-342900">
              <a:buFont typeface="+mj-lt"/>
              <a:buAutoNum type="alphaLcParenR"/>
            </a:pPr>
            <a:r>
              <a:rPr lang="en-US" sz="4000" dirty="0" smtClean="0"/>
              <a:t> To use carbon dioxide to produce glucose</a:t>
            </a:r>
          </a:p>
          <a:p>
            <a:pPr marL="342900" indent="-342900">
              <a:buFont typeface="+mj-lt"/>
              <a:buAutoNum type="alphaLcParenR"/>
            </a:pPr>
            <a:r>
              <a:rPr lang="en-US" sz="4000" dirty="0" smtClean="0"/>
              <a:t> To feed on herbivores</a:t>
            </a:r>
            <a:endParaRPr lang="en-US" sz="4000"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Genetics Definitions</a:t>
            </a:r>
            <a:endParaRPr lang="en-US" dirty="0"/>
          </a:p>
        </p:txBody>
      </p:sp>
      <p:sp>
        <p:nvSpPr>
          <p:cNvPr id="5" name="Content Placeholder 4"/>
          <p:cNvSpPr>
            <a:spLocks noGrp="1"/>
          </p:cNvSpPr>
          <p:nvPr>
            <p:ph sz="quarter" idx="1"/>
          </p:nvPr>
        </p:nvSpPr>
        <p:spPr/>
        <p:txBody>
          <a:bodyPr>
            <a:normAutofit fontScale="92500" lnSpcReduction="10000"/>
          </a:bodyPr>
          <a:lstStyle/>
          <a:p>
            <a:r>
              <a:rPr lang="en-US" b="1" dirty="0" smtClean="0"/>
              <a:t>Genotype</a:t>
            </a:r>
            <a:r>
              <a:rPr lang="en-US" dirty="0" smtClean="0"/>
              <a:t>-the genetic, hereditary information of a person (expressed in letters: ex. AA, </a:t>
            </a:r>
            <a:r>
              <a:rPr lang="en-US" dirty="0" err="1" smtClean="0"/>
              <a:t>Aa</a:t>
            </a:r>
            <a:r>
              <a:rPr lang="en-US" dirty="0" smtClean="0"/>
              <a:t>, </a:t>
            </a:r>
            <a:r>
              <a:rPr lang="en-US" dirty="0" err="1" smtClean="0"/>
              <a:t>aa</a:t>
            </a:r>
            <a:r>
              <a:rPr lang="en-US" dirty="0" smtClean="0"/>
              <a:t>)</a:t>
            </a:r>
          </a:p>
          <a:p>
            <a:pPr>
              <a:buNone/>
            </a:pPr>
            <a:endParaRPr lang="en-US" dirty="0" smtClean="0"/>
          </a:p>
          <a:p>
            <a:r>
              <a:rPr lang="en-US" b="1" dirty="0" smtClean="0"/>
              <a:t>Phenotype</a:t>
            </a:r>
            <a:r>
              <a:rPr lang="en-US" dirty="0" smtClean="0"/>
              <a:t>-the outward, physical appearance of a person (ex. She has blue eyes)</a:t>
            </a:r>
          </a:p>
          <a:p>
            <a:pPr>
              <a:buNone/>
            </a:pPr>
            <a:endParaRPr lang="en-US" dirty="0" smtClean="0"/>
          </a:p>
          <a:p>
            <a:r>
              <a:rPr lang="en-US" b="1" dirty="0" smtClean="0"/>
              <a:t>Dominant Allele</a:t>
            </a:r>
            <a:r>
              <a:rPr lang="en-US" dirty="0" smtClean="0"/>
              <a:t>-an allele that masks all others; a person with a dominant allele will display the trait</a:t>
            </a:r>
          </a:p>
          <a:p>
            <a:pPr>
              <a:buNone/>
            </a:pPr>
            <a:endParaRPr lang="en-US" dirty="0" smtClean="0"/>
          </a:p>
          <a:p>
            <a:r>
              <a:rPr lang="en-US" b="1" dirty="0" smtClean="0"/>
              <a:t>Recessive Allele</a:t>
            </a:r>
            <a:r>
              <a:rPr lang="en-US" dirty="0" smtClean="0"/>
              <a:t>-a weaker allele that will only show the trait when no dominant allele is present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Definitions</a:t>
            </a:r>
            <a:endParaRPr lang="en-US" dirty="0"/>
          </a:p>
        </p:txBody>
      </p:sp>
      <p:sp>
        <p:nvSpPr>
          <p:cNvPr id="3" name="Content Placeholder 2"/>
          <p:cNvSpPr>
            <a:spLocks noGrp="1"/>
          </p:cNvSpPr>
          <p:nvPr>
            <p:ph sz="quarter" idx="1"/>
          </p:nvPr>
        </p:nvSpPr>
        <p:spPr/>
        <p:txBody>
          <a:bodyPr/>
          <a:lstStyle/>
          <a:p>
            <a:r>
              <a:rPr lang="en-US" b="1" dirty="0" smtClean="0"/>
              <a:t>Homozygous</a:t>
            </a:r>
            <a:r>
              <a:rPr lang="en-US" dirty="0" smtClean="0"/>
              <a:t>-an individual with two identical copies of an allele (ex. AA (homozygous dominant) or </a:t>
            </a:r>
            <a:r>
              <a:rPr lang="en-US" dirty="0" err="1" smtClean="0"/>
              <a:t>aa</a:t>
            </a:r>
            <a:r>
              <a:rPr lang="en-US" dirty="0" smtClean="0"/>
              <a:t> (homozygous recessive))</a:t>
            </a:r>
          </a:p>
          <a:p>
            <a:pPr>
              <a:buNone/>
            </a:pPr>
            <a:endParaRPr lang="en-US" dirty="0" smtClean="0"/>
          </a:p>
          <a:p>
            <a:r>
              <a:rPr lang="en-US" b="1" dirty="0" smtClean="0"/>
              <a:t>Heterozygous</a:t>
            </a:r>
            <a:r>
              <a:rPr lang="en-US" dirty="0" smtClean="0"/>
              <a:t>-an individual with to different copies of an allele (ex. </a:t>
            </a:r>
            <a:r>
              <a:rPr lang="en-US" dirty="0" err="1" smtClean="0"/>
              <a:t>Aa</a:t>
            </a:r>
            <a:r>
              <a:rPr lang="en-US" dirty="0" smtClean="0"/>
              <a:t>)</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Definitions</a:t>
            </a:r>
            <a:endParaRPr lang="en-US" dirty="0"/>
          </a:p>
        </p:txBody>
      </p:sp>
      <p:sp>
        <p:nvSpPr>
          <p:cNvPr id="3" name="Content Placeholder 2"/>
          <p:cNvSpPr>
            <a:spLocks noGrp="1"/>
          </p:cNvSpPr>
          <p:nvPr>
            <p:ph sz="quarter" idx="1"/>
          </p:nvPr>
        </p:nvSpPr>
        <p:spPr/>
        <p:txBody>
          <a:bodyPr/>
          <a:lstStyle/>
          <a:p>
            <a:r>
              <a:rPr lang="en-US" b="1" dirty="0" smtClean="0"/>
              <a:t>Punnett Squares </a:t>
            </a:r>
            <a:r>
              <a:rPr lang="en-US" dirty="0" smtClean="0"/>
              <a:t>are used to predict offspring ratios</a:t>
            </a:r>
          </a:p>
          <a:p>
            <a:pPr lvl="1"/>
            <a:r>
              <a:rPr lang="en-US" b="1" dirty="0" smtClean="0"/>
              <a:t>Simple Square</a:t>
            </a:r>
            <a:r>
              <a:rPr lang="en-US" dirty="0" smtClean="0"/>
              <a:t>-dominant allele masks recessive completely</a:t>
            </a:r>
          </a:p>
          <a:p>
            <a:pPr lvl="1"/>
            <a:r>
              <a:rPr lang="en-US" b="1" dirty="0" smtClean="0"/>
              <a:t>Codominance</a:t>
            </a:r>
            <a:r>
              <a:rPr lang="en-US" dirty="0" smtClean="0"/>
              <a:t>-alleles share dominance and both appear in heterozygotes (red AND white flower)</a:t>
            </a:r>
          </a:p>
          <a:p>
            <a:pPr lvl="1"/>
            <a:r>
              <a:rPr lang="en-US" b="1" dirty="0" smtClean="0"/>
              <a:t>Incomplete Dominance</a:t>
            </a:r>
            <a:r>
              <a:rPr lang="en-US" dirty="0" smtClean="0"/>
              <a:t>-neither allele completely dominant and create a blend in heterozygotes (pink flower)</a:t>
            </a:r>
          </a:p>
          <a:p>
            <a:pPr lvl="1"/>
            <a:r>
              <a:rPr lang="en-US" b="1" dirty="0" smtClean="0"/>
              <a:t>Blood Typing</a:t>
            </a:r>
            <a:r>
              <a:rPr lang="en-US" dirty="0" smtClean="0"/>
              <a:t>-individuals may be Type A, B, AB or O</a:t>
            </a:r>
          </a:p>
          <a:p>
            <a:pPr lvl="1"/>
            <a:r>
              <a:rPr lang="en-US" b="1" dirty="0" smtClean="0"/>
              <a:t>Sex-Linked Traits</a:t>
            </a:r>
            <a:r>
              <a:rPr lang="en-US" dirty="0" smtClean="0"/>
              <a:t>-carried on the X-chromosome; much more common in males because they have only 1 X</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Diseases</a:t>
            </a:r>
            <a:endParaRPr lang="en-US" dirty="0"/>
          </a:p>
        </p:txBody>
      </p:sp>
      <p:sp>
        <p:nvSpPr>
          <p:cNvPr id="3" name="Content Placeholder 2"/>
          <p:cNvSpPr>
            <a:spLocks noGrp="1"/>
          </p:cNvSpPr>
          <p:nvPr>
            <p:ph sz="quarter" idx="1"/>
          </p:nvPr>
        </p:nvSpPr>
        <p:spPr/>
        <p:txBody>
          <a:bodyPr/>
          <a:lstStyle/>
          <a:p>
            <a:r>
              <a:rPr lang="en-US" b="1" dirty="0" smtClean="0"/>
              <a:t>Cystic Fibrosis</a:t>
            </a:r>
            <a:r>
              <a:rPr lang="en-US" dirty="0" smtClean="0"/>
              <a:t>-Recessive-mucus in lungs</a:t>
            </a:r>
          </a:p>
          <a:p>
            <a:r>
              <a:rPr lang="en-US" b="1" dirty="0" smtClean="0"/>
              <a:t>Sickle Cell Anemia</a:t>
            </a:r>
            <a:r>
              <a:rPr lang="en-US" dirty="0" smtClean="0"/>
              <a:t>-Recessive-misshapen red blood cells</a:t>
            </a:r>
          </a:p>
          <a:p>
            <a:r>
              <a:rPr lang="en-US" b="1" dirty="0" smtClean="0"/>
              <a:t>PKU</a:t>
            </a:r>
            <a:r>
              <a:rPr lang="en-US" dirty="0" smtClean="0"/>
              <a:t>-Recessive-lacking enzyme to break down protein</a:t>
            </a:r>
          </a:p>
          <a:p>
            <a:r>
              <a:rPr lang="en-US" b="1" dirty="0" smtClean="0"/>
              <a:t>Huntington’s</a:t>
            </a:r>
            <a:r>
              <a:rPr lang="en-US" dirty="0" smtClean="0"/>
              <a:t>-Dominant-loss of muscle function</a:t>
            </a:r>
          </a:p>
          <a:p>
            <a:r>
              <a:rPr lang="en-US" b="1" dirty="0" smtClean="0"/>
              <a:t>Colorblindness</a:t>
            </a:r>
            <a:r>
              <a:rPr lang="en-US" dirty="0" smtClean="0"/>
              <a:t>-X-linked-cannot see color/differences</a:t>
            </a:r>
          </a:p>
          <a:p>
            <a:r>
              <a:rPr lang="en-US" b="1" dirty="0" smtClean="0"/>
              <a:t>Hemophilia</a:t>
            </a:r>
            <a:r>
              <a:rPr lang="en-US" dirty="0" smtClean="0"/>
              <a:t>-X-linked-blood does not clot properly</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sz="quarter" idx="1"/>
          </p:nvPr>
        </p:nvSpPr>
        <p:spPr/>
        <p:txBody>
          <a:bodyPr/>
          <a:lstStyle/>
          <a:p>
            <a:r>
              <a:rPr lang="en-US" dirty="0" smtClean="0"/>
              <a:t>Genetics play a role in how a person looks and the traits that they have. These traits can be influenced by the environment as well…</a:t>
            </a:r>
          </a:p>
          <a:p>
            <a:pPr lvl="1"/>
            <a:r>
              <a:rPr lang="en-US" dirty="0" smtClean="0"/>
              <a:t>Ex. Hair lightening in the sun; cancer forming from too much exposure to radiation</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Pedigrees</a:t>
            </a:r>
            <a:endParaRPr lang="en-US" dirty="0"/>
          </a:p>
        </p:txBody>
      </p:sp>
      <p:pic>
        <p:nvPicPr>
          <p:cNvPr id="1026" name="Picture 2" descr="http://shawmst.org/biology/files/2010/08/Diagrams.png"/>
          <p:cNvPicPr>
            <a:picLocks noChangeAspect="1" noChangeArrowheads="1"/>
          </p:cNvPicPr>
          <p:nvPr/>
        </p:nvPicPr>
        <p:blipFill>
          <a:blip r:embed="rId2" cstate="print"/>
          <a:srcRect/>
          <a:stretch>
            <a:fillRect/>
          </a:stretch>
        </p:blipFill>
        <p:spPr bwMode="auto">
          <a:xfrm>
            <a:off x="0" y="1524000"/>
            <a:ext cx="9144000" cy="5035379"/>
          </a:xfrm>
          <a:prstGeom prst="rect">
            <a:avLst/>
          </a:prstGeom>
          <a:noFill/>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Bell Ringer 6/4/15</a:t>
            </a:r>
            <a:endParaRPr lang="en-US" dirty="0"/>
          </a:p>
        </p:txBody>
      </p:sp>
      <p:sp>
        <p:nvSpPr>
          <p:cNvPr id="6" name="Content Placeholder 5"/>
          <p:cNvSpPr>
            <a:spLocks noGrp="1"/>
          </p:cNvSpPr>
          <p:nvPr>
            <p:ph sz="quarter" idx="1"/>
          </p:nvPr>
        </p:nvSpPr>
        <p:spPr/>
        <p:txBody>
          <a:bodyPr/>
          <a:lstStyle/>
          <a:p>
            <a:r>
              <a:rPr lang="en-US" dirty="0"/>
              <a:t>The inheritance of short wings in Drosophila fruit flies is an x-linked, recessive trait. Which would most likely result if a short-winged female mates with a long-winged male? </a:t>
            </a:r>
            <a:endParaRPr lang="en-US" dirty="0" smtClean="0"/>
          </a:p>
          <a:p>
            <a:pPr lvl="1"/>
            <a:r>
              <a:rPr lang="en-US" dirty="0" smtClean="0"/>
              <a:t>A </a:t>
            </a:r>
            <a:r>
              <a:rPr lang="en-US" dirty="0"/>
              <a:t>All offspring will be short-winged. </a:t>
            </a:r>
            <a:endParaRPr lang="en-US" dirty="0" smtClean="0"/>
          </a:p>
          <a:p>
            <a:pPr lvl="1"/>
            <a:r>
              <a:rPr lang="en-US" dirty="0" smtClean="0"/>
              <a:t>B </a:t>
            </a:r>
            <a:r>
              <a:rPr lang="en-US" dirty="0"/>
              <a:t>All females will be long-winged, and all males will be short-winged. </a:t>
            </a:r>
            <a:endParaRPr lang="en-US" dirty="0" smtClean="0"/>
          </a:p>
          <a:p>
            <a:pPr lvl="1"/>
            <a:r>
              <a:rPr lang="en-US" dirty="0" smtClean="0"/>
              <a:t>C </a:t>
            </a:r>
            <a:r>
              <a:rPr lang="en-US" dirty="0"/>
              <a:t>All females will be short-winged, and all males will be long-winged. </a:t>
            </a:r>
            <a:endParaRPr lang="en-US" dirty="0" smtClean="0"/>
          </a:p>
          <a:p>
            <a:pPr lvl="1"/>
            <a:r>
              <a:rPr lang="en-US" dirty="0" smtClean="0"/>
              <a:t>D </a:t>
            </a:r>
            <a:r>
              <a:rPr lang="en-US" dirty="0"/>
              <a:t>Half of the males and females will be short-winged, and half will be long-winged. </a:t>
            </a:r>
          </a:p>
        </p:txBody>
      </p:sp>
    </p:spTree>
    <p:extLst>
      <p:ext uri="{BB962C8B-B14F-4D97-AF65-F5344CB8AC3E}">
        <p14:creationId xmlns:p14="http://schemas.microsoft.com/office/powerpoint/2010/main" val="329656727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EOC Biotechnology Review</a:t>
            </a:r>
            <a:endParaRPr lang="en-US" dirty="0"/>
          </a:p>
        </p:txBody>
      </p:sp>
      <p:sp>
        <p:nvSpPr>
          <p:cNvPr id="3" name="Text Placeholder 2"/>
          <p:cNvSpPr>
            <a:spLocks noGrp="1"/>
          </p:cNvSpPr>
          <p:nvPr>
            <p:ph type="body" idx="1"/>
          </p:nvPr>
        </p:nvSpPr>
        <p:spPr>
          <a:xfrm>
            <a:off x="533400" y="2743200"/>
            <a:ext cx="8001000" cy="3276600"/>
          </a:xfrm>
        </p:spPr>
        <p:txBody>
          <a:bodyPr>
            <a:normAutofit/>
          </a:bodyPr>
          <a:lstStyle/>
          <a:p>
            <a:pPr algn="l">
              <a:buFont typeface="Arial" pitchFamily="34" charset="0"/>
              <a:buChar char="•"/>
            </a:pPr>
            <a:r>
              <a:rPr lang="en-US" dirty="0" smtClean="0"/>
              <a:t>Bio.3.3 Understand the application of DNA Technology</a:t>
            </a:r>
          </a:p>
          <a:p>
            <a:pPr lvl="1">
              <a:buFont typeface="Arial" pitchFamily="34" charset="0"/>
              <a:buChar char="•"/>
            </a:pPr>
            <a:r>
              <a:rPr lang="en-US" dirty="0" smtClean="0"/>
              <a:t>Bio.3.3.1 Interpret how DNA is used for comparison and identification of organisms</a:t>
            </a:r>
          </a:p>
          <a:p>
            <a:pPr lvl="1">
              <a:buFont typeface="Arial" pitchFamily="34" charset="0"/>
              <a:buChar char="•"/>
            </a:pPr>
            <a:r>
              <a:rPr lang="en-US" dirty="0" smtClean="0"/>
              <a:t>Bio.3.3.2 Summarize how transgenic organisms are engineered to benefit society</a:t>
            </a:r>
          </a:p>
          <a:p>
            <a:pPr lvl="1">
              <a:buFont typeface="Arial" pitchFamily="34" charset="0"/>
              <a:buChar char="•"/>
            </a:pPr>
            <a:r>
              <a:rPr lang="en-US" dirty="0" smtClean="0"/>
              <a:t>Bio 3.3.3 Evaluate some of the ethical issues surrounding the use of DNA Technology (cloning, GMOs, stem cell research and Human Genome Project)</a:t>
            </a:r>
            <a:endParaRPr lang="en-US" dirty="0"/>
          </a:p>
        </p:txBody>
      </p:sp>
    </p:spTree>
    <p:extLst>
      <p:ext uri="{BB962C8B-B14F-4D97-AF65-F5344CB8AC3E}">
        <p14:creationId xmlns:p14="http://schemas.microsoft.com/office/powerpoint/2010/main" val="28421570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3.3.1: Steps of Gel Electrophoresis</a:t>
            </a:r>
            <a:endParaRPr lang="en-US" dirty="0"/>
          </a:p>
        </p:txBody>
      </p:sp>
      <p:sp>
        <p:nvSpPr>
          <p:cNvPr id="5" name="Content Placeholder 4"/>
          <p:cNvSpPr>
            <a:spLocks noGrp="1"/>
          </p:cNvSpPr>
          <p:nvPr>
            <p:ph sz="quarter" idx="1"/>
          </p:nvPr>
        </p:nvSpPr>
        <p:spPr>
          <a:xfrm>
            <a:off x="301752" y="1524000"/>
            <a:ext cx="3203448" cy="4575048"/>
          </a:xfrm>
        </p:spPr>
        <p:txBody>
          <a:bodyPr>
            <a:normAutofit/>
          </a:bodyPr>
          <a:lstStyle/>
          <a:p>
            <a:r>
              <a:rPr lang="en-US" dirty="0" smtClean="0"/>
              <a:t>DNA is cut with restriction enzymes</a:t>
            </a:r>
          </a:p>
          <a:p>
            <a:r>
              <a:rPr lang="en-US" dirty="0" smtClean="0"/>
              <a:t>Separation is based on the length of the band</a:t>
            </a:r>
          </a:p>
          <a:p>
            <a:pPr lvl="1"/>
            <a:r>
              <a:rPr lang="en-US" dirty="0" smtClean="0"/>
              <a:t>Few nucleotides = Move farther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990600"/>
            <a:ext cx="541972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5939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3.3.1 “Read” a gel</a:t>
            </a:r>
            <a:endParaRPr lang="en-US" dirty="0"/>
          </a:p>
        </p:txBody>
      </p:sp>
      <p:sp>
        <p:nvSpPr>
          <p:cNvPr id="3" name="Content Placeholder 2"/>
          <p:cNvSpPr>
            <a:spLocks noGrp="1"/>
          </p:cNvSpPr>
          <p:nvPr>
            <p:ph sz="quarter" idx="1"/>
          </p:nvPr>
        </p:nvSpPr>
        <p:spPr>
          <a:xfrm>
            <a:off x="301752" y="1527048"/>
            <a:ext cx="4422648" cy="4572000"/>
          </a:xfrm>
        </p:spPr>
        <p:txBody>
          <a:bodyPr/>
          <a:lstStyle/>
          <a:p>
            <a:r>
              <a:rPr lang="en-US" dirty="0" smtClean="0"/>
              <a:t>Applications for DNA fingerprinting</a:t>
            </a:r>
          </a:p>
          <a:p>
            <a:pPr lvl="1"/>
            <a:r>
              <a:rPr lang="en-US" dirty="0" smtClean="0"/>
              <a:t>Identifying individuals</a:t>
            </a:r>
          </a:p>
          <a:p>
            <a:pPr lvl="2"/>
            <a:r>
              <a:rPr lang="en-US" dirty="0" smtClean="0"/>
              <a:t>Crime scene</a:t>
            </a:r>
          </a:p>
          <a:p>
            <a:pPr lvl="2"/>
            <a:r>
              <a:rPr lang="en-US" dirty="0" smtClean="0"/>
              <a:t>Familial relationships</a:t>
            </a:r>
          </a:p>
          <a:p>
            <a:pPr lvl="1"/>
            <a:r>
              <a:rPr lang="en-US" dirty="0" smtClean="0"/>
              <a:t>Catalog organisms</a:t>
            </a:r>
          </a:p>
          <a:p>
            <a:pPr lvl="1"/>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447800"/>
            <a:ext cx="408596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92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534400" cy="5632311"/>
          </a:xfrm>
          <a:prstGeom prst="rect">
            <a:avLst/>
          </a:prstGeom>
          <a:noFill/>
        </p:spPr>
        <p:txBody>
          <a:bodyPr wrap="square" rtlCol="0">
            <a:spAutoFit/>
          </a:bodyPr>
          <a:lstStyle/>
          <a:p>
            <a:r>
              <a:rPr lang="en-US" sz="3600" dirty="0" smtClean="0"/>
              <a:t>Two different populations of birds live in the same area and eat the same types of</a:t>
            </a:r>
          </a:p>
          <a:p>
            <a:r>
              <a:rPr lang="en-US" sz="3600" dirty="0" smtClean="0"/>
              <a:t>food. Which most likely describes the relationship between these two populations of birds?</a:t>
            </a:r>
          </a:p>
          <a:p>
            <a:endParaRPr lang="en-US" sz="3600" dirty="0" smtClean="0"/>
          </a:p>
          <a:p>
            <a:pPr marL="342900" indent="-342900">
              <a:buFont typeface="+mj-lt"/>
              <a:buAutoNum type="alphaLcParenR"/>
            </a:pPr>
            <a:r>
              <a:rPr lang="en-US" sz="3600" dirty="0" smtClean="0"/>
              <a:t> Competition</a:t>
            </a:r>
          </a:p>
          <a:p>
            <a:pPr marL="342900" indent="-342900">
              <a:buFont typeface="+mj-lt"/>
              <a:buAutoNum type="alphaLcParenR"/>
            </a:pPr>
            <a:r>
              <a:rPr lang="en-US" sz="3600" dirty="0" smtClean="0"/>
              <a:t> Mutualism</a:t>
            </a:r>
          </a:p>
          <a:p>
            <a:pPr marL="342900" indent="-342900">
              <a:buFont typeface="+mj-lt"/>
              <a:buAutoNum type="alphaLcParenR"/>
            </a:pPr>
            <a:r>
              <a:rPr lang="en-US" sz="3600" dirty="0" smtClean="0"/>
              <a:t> Parasitism</a:t>
            </a:r>
          </a:p>
          <a:p>
            <a:pPr marL="342900" indent="-342900">
              <a:buFont typeface="+mj-lt"/>
              <a:buAutoNum type="alphaLcParenR"/>
            </a:pPr>
            <a:r>
              <a:rPr lang="en-US" sz="3600" dirty="0" smtClean="0"/>
              <a:t> Predator-prey</a:t>
            </a:r>
            <a:endParaRPr lang="en-US" sz="36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3.3.2 Genetically Modified Organisms</a:t>
            </a:r>
            <a:endParaRPr lang="en-US" dirty="0"/>
          </a:p>
        </p:txBody>
      </p:sp>
      <p:sp>
        <p:nvSpPr>
          <p:cNvPr id="3" name="Content Placeholder 2"/>
          <p:cNvSpPr>
            <a:spLocks noGrp="1"/>
          </p:cNvSpPr>
          <p:nvPr>
            <p:ph sz="quarter" idx="1"/>
          </p:nvPr>
        </p:nvSpPr>
        <p:spPr>
          <a:xfrm>
            <a:off x="301752" y="2590800"/>
            <a:ext cx="4422648" cy="3508248"/>
          </a:xfrm>
        </p:spPr>
        <p:txBody>
          <a:bodyPr/>
          <a:lstStyle/>
          <a:p>
            <a:r>
              <a:rPr lang="en-US" dirty="0" smtClean="0"/>
              <a:t>Applications for GMOs</a:t>
            </a:r>
          </a:p>
          <a:p>
            <a:pPr lvl="1"/>
            <a:r>
              <a:rPr lang="en-US" dirty="0" smtClean="0"/>
              <a:t>Agriculture: Plants</a:t>
            </a:r>
          </a:p>
          <a:p>
            <a:pPr lvl="1"/>
            <a:r>
              <a:rPr lang="en-US" dirty="0" smtClean="0"/>
              <a:t>Pharmaceutical: Bacteria to produce human insulin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381" y="2133600"/>
            <a:ext cx="420914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23482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3.3.2 Bacterial Transformation</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239000" cy="543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6952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3.3.3 Current Events</a:t>
            </a:r>
            <a:endParaRPr lang="en-US" dirty="0"/>
          </a:p>
        </p:txBody>
      </p:sp>
      <p:sp>
        <p:nvSpPr>
          <p:cNvPr id="3" name="Content Placeholder 2"/>
          <p:cNvSpPr>
            <a:spLocks noGrp="1"/>
          </p:cNvSpPr>
          <p:nvPr>
            <p:ph sz="quarter" idx="1"/>
          </p:nvPr>
        </p:nvSpPr>
        <p:spPr/>
        <p:txBody>
          <a:bodyPr/>
          <a:lstStyle/>
          <a:p>
            <a:r>
              <a:rPr lang="en-US" dirty="0" smtClean="0"/>
              <a:t>Human Genome Project</a:t>
            </a:r>
          </a:p>
          <a:p>
            <a:pPr lvl="1"/>
            <a:r>
              <a:rPr lang="en-US" dirty="0" smtClean="0"/>
              <a:t>Sequenced human DNA</a:t>
            </a:r>
          </a:p>
          <a:p>
            <a:pPr lvl="1"/>
            <a:r>
              <a:rPr lang="en-US" dirty="0" smtClean="0"/>
              <a:t>Allows us to </a:t>
            </a:r>
          </a:p>
          <a:p>
            <a:pPr lvl="2"/>
            <a:r>
              <a:rPr lang="en-US" dirty="0" smtClean="0"/>
              <a:t>Identify errors in DNA</a:t>
            </a:r>
          </a:p>
          <a:p>
            <a:pPr lvl="2"/>
            <a:r>
              <a:rPr lang="en-US" dirty="0" smtClean="0"/>
              <a:t>Develop gene therapy</a:t>
            </a:r>
          </a:p>
          <a:p>
            <a:pPr lvl="3"/>
            <a:r>
              <a:rPr lang="en-US" dirty="0" smtClean="0"/>
              <a:t>Cystic Fibrosis</a:t>
            </a:r>
          </a:p>
          <a:p>
            <a:pPr lvl="2"/>
            <a:r>
              <a:rPr lang="en-US" dirty="0" smtClean="0"/>
              <a:t>Compare organisms</a:t>
            </a:r>
          </a:p>
          <a:p>
            <a:r>
              <a:rPr lang="en-US" dirty="0" smtClean="0"/>
              <a:t>Ethical Issues? </a:t>
            </a:r>
          </a:p>
          <a:p>
            <a:pPr lvl="1"/>
            <a:r>
              <a:rPr lang="en-US" dirty="0" smtClean="0"/>
              <a:t>Stem Cell Research?</a:t>
            </a:r>
          </a:p>
          <a:p>
            <a:pPr lvl="1"/>
            <a:r>
              <a:rPr lang="en-US" dirty="0" smtClean="0"/>
              <a:t>Gene Therapy?</a:t>
            </a:r>
          </a:p>
          <a:p>
            <a:pPr lvl="1"/>
            <a:r>
              <a:rPr lang="en-US" dirty="0" smtClean="0"/>
              <a:t>Genetically Modified Organisms?</a:t>
            </a:r>
          </a:p>
          <a:p>
            <a:pPr lvl="1"/>
            <a:endParaRPr lang="en-US" dirty="0"/>
          </a:p>
        </p:txBody>
      </p:sp>
    </p:spTree>
    <p:extLst>
      <p:ext uri="{BB962C8B-B14F-4D97-AF65-F5344CB8AC3E}">
        <p14:creationId xmlns:p14="http://schemas.microsoft.com/office/powerpoint/2010/main" val="40445142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EOC Evolution Review</a:t>
            </a:r>
            <a:endParaRPr lang="en-US" dirty="0"/>
          </a:p>
        </p:txBody>
      </p:sp>
      <p:sp>
        <p:nvSpPr>
          <p:cNvPr id="3" name="Text Placeholder 2"/>
          <p:cNvSpPr>
            <a:spLocks noGrp="1"/>
          </p:cNvSpPr>
          <p:nvPr>
            <p:ph type="body" idx="1"/>
          </p:nvPr>
        </p:nvSpPr>
        <p:spPr>
          <a:xfrm>
            <a:off x="533400" y="2743200"/>
            <a:ext cx="8001000" cy="3657600"/>
          </a:xfrm>
        </p:spPr>
        <p:txBody>
          <a:bodyPr>
            <a:normAutofit fontScale="92500" lnSpcReduction="20000"/>
          </a:bodyPr>
          <a:lstStyle/>
          <a:p>
            <a:pPr algn="l">
              <a:buFont typeface="Arial" pitchFamily="34" charset="0"/>
              <a:buChar char="•"/>
            </a:pPr>
            <a:r>
              <a:rPr lang="en-US" dirty="0" smtClean="0"/>
              <a:t>Bio.3.4 Explain the theory of evolution by natural selection as a mechanism for how species change over time</a:t>
            </a:r>
          </a:p>
          <a:p>
            <a:pPr lvl="1">
              <a:buFont typeface="Arial" pitchFamily="34" charset="0"/>
              <a:buChar char="•"/>
            </a:pPr>
            <a:r>
              <a:rPr lang="en-US" dirty="0" smtClean="0"/>
              <a:t>BIO 3.4.1 Explain how fossil, biochemical and anatomical evidence support the theory of evolution</a:t>
            </a:r>
          </a:p>
          <a:p>
            <a:pPr lvl="1">
              <a:buFont typeface="Arial" pitchFamily="34" charset="0"/>
              <a:buChar char="•"/>
            </a:pPr>
            <a:r>
              <a:rPr lang="en-US" dirty="0" smtClean="0"/>
              <a:t>BIO 3.4.2 Explain how natural selection influences the changes in species over time</a:t>
            </a:r>
          </a:p>
          <a:p>
            <a:pPr lvl="1">
              <a:buFont typeface="Arial" pitchFamily="34" charset="0"/>
              <a:buChar char="•"/>
            </a:pPr>
            <a:r>
              <a:rPr lang="en-US" dirty="0" smtClean="0"/>
              <a:t>BIO 3.4.3 Explain how various disease agents (bacteria, viruses, chemicals) can influence natural selection</a:t>
            </a:r>
          </a:p>
          <a:p>
            <a:pPr marL="11430" indent="-285750" algn="l">
              <a:buFont typeface="Arial" pitchFamily="34" charset="0"/>
              <a:buChar char="•"/>
            </a:pPr>
            <a:r>
              <a:rPr lang="en-US" dirty="0" smtClean="0"/>
              <a:t>Bio.3.5 Analyze how classification systems are developed upon speciation</a:t>
            </a:r>
          </a:p>
          <a:p>
            <a:pPr marL="560070" lvl="1" indent="-285750">
              <a:buFont typeface="Arial" pitchFamily="34" charset="0"/>
              <a:buChar char="•"/>
            </a:pPr>
            <a:r>
              <a:rPr lang="en-US" dirty="0" smtClean="0"/>
              <a:t>BIO 3.5.1 Explain the historical development and changing nature of classification systems</a:t>
            </a:r>
          </a:p>
          <a:p>
            <a:pPr marL="560070" lvl="1" indent="-285750">
              <a:buFont typeface="Arial" pitchFamily="34" charset="0"/>
              <a:buChar char="•"/>
            </a:pPr>
            <a:r>
              <a:rPr lang="en-US" dirty="0" smtClean="0"/>
              <a:t>BIO 3.5.2 Analyze the classification systems of organisms according to their evolutionary relationships</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extLst>
      <p:ext uri="{BB962C8B-B14F-4D97-AF65-F5344CB8AC3E}">
        <p14:creationId xmlns:p14="http://schemas.microsoft.com/office/powerpoint/2010/main" val="36007930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3.4.1 Earth’s Early Atmosphere</a:t>
            </a:r>
            <a:endParaRPr lang="en-US" dirty="0"/>
          </a:p>
        </p:txBody>
      </p:sp>
      <p:sp>
        <p:nvSpPr>
          <p:cNvPr id="3" name="Content Placeholder 2"/>
          <p:cNvSpPr>
            <a:spLocks noGrp="1"/>
          </p:cNvSpPr>
          <p:nvPr>
            <p:ph sz="quarter" idx="1"/>
          </p:nvPr>
        </p:nvSpPr>
        <p:spPr/>
        <p:txBody>
          <a:bodyPr/>
          <a:lstStyle/>
          <a:p>
            <a:r>
              <a:rPr lang="en-US" dirty="0" smtClean="0"/>
              <a:t>Earth’s early atmosphere</a:t>
            </a:r>
          </a:p>
          <a:p>
            <a:pPr lvl="1"/>
            <a:r>
              <a:rPr lang="en-US" dirty="0" smtClean="0"/>
              <a:t>Unstable</a:t>
            </a:r>
          </a:p>
          <a:p>
            <a:pPr lvl="1"/>
            <a:r>
              <a:rPr lang="en-US" dirty="0" smtClean="0"/>
              <a:t>No Oxygen</a:t>
            </a:r>
          </a:p>
          <a:p>
            <a:r>
              <a:rPr lang="en-US" dirty="0" smtClean="0"/>
              <a:t>Order of events</a:t>
            </a:r>
          </a:p>
          <a:p>
            <a:pPr lvl="1"/>
            <a:r>
              <a:rPr lang="en-US" dirty="0" smtClean="0"/>
              <a:t>Anaerobic Prokaryotes (atmosphere did not have oxygen)</a:t>
            </a:r>
          </a:p>
          <a:p>
            <a:pPr lvl="1"/>
            <a:r>
              <a:rPr lang="en-US" dirty="0" smtClean="0"/>
              <a:t>Photosynthetic Prokaryotes</a:t>
            </a:r>
          </a:p>
          <a:p>
            <a:pPr lvl="1"/>
            <a:r>
              <a:rPr lang="en-US" dirty="0" smtClean="0"/>
              <a:t>Eukaryotes</a:t>
            </a:r>
          </a:p>
          <a:p>
            <a:pPr lvl="1"/>
            <a:r>
              <a:rPr lang="en-US" dirty="0" smtClean="0"/>
              <a:t>Aerobic</a:t>
            </a:r>
          </a:p>
          <a:p>
            <a:pPr lvl="1"/>
            <a:r>
              <a:rPr lang="en-US" dirty="0" smtClean="0"/>
              <a:t>Multicellular</a:t>
            </a:r>
          </a:p>
          <a:p>
            <a:pPr lvl="1"/>
            <a:endParaRPr lang="en-US" dirty="0" smtClean="0"/>
          </a:p>
          <a:p>
            <a:pPr lvl="1"/>
            <a:endParaRPr lang="en-US" dirty="0"/>
          </a:p>
        </p:txBody>
      </p:sp>
    </p:spTree>
    <p:extLst>
      <p:ext uri="{BB962C8B-B14F-4D97-AF65-F5344CB8AC3E}">
        <p14:creationId xmlns:p14="http://schemas.microsoft.com/office/powerpoint/2010/main" val="39796438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3.4.1 </a:t>
            </a:r>
            <a:r>
              <a:rPr lang="en-US" dirty="0" err="1" smtClean="0"/>
              <a:t>Endosymbiotic</a:t>
            </a:r>
            <a:r>
              <a:rPr lang="en-US" dirty="0" smtClean="0"/>
              <a:t> Theory</a:t>
            </a:r>
            <a:endParaRPr lang="en-US" dirty="0"/>
          </a:p>
        </p:txBody>
      </p:sp>
      <p:sp>
        <p:nvSpPr>
          <p:cNvPr id="3" name="Content Placeholder 2"/>
          <p:cNvSpPr>
            <a:spLocks noGrp="1"/>
          </p:cNvSpPr>
          <p:nvPr>
            <p:ph sz="quarter" idx="1"/>
          </p:nvPr>
        </p:nvSpPr>
        <p:spPr>
          <a:xfrm>
            <a:off x="301752" y="1828800"/>
            <a:ext cx="3889248" cy="4270248"/>
          </a:xfrm>
        </p:spPr>
        <p:txBody>
          <a:bodyPr/>
          <a:lstStyle/>
          <a:p>
            <a:endParaRPr lang="en-US" dirty="0"/>
          </a:p>
        </p:txBody>
      </p:sp>
      <p:pic>
        <p:nvPicPr>
          <p:cNvPr id="5122" name="Picture 2" descr="https://girlmeetsbiochemistry.files.wordpress.com/2013/04/endosymbiosi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58290"/>
            <a:ext cx="8587944" cy="476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75212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3.4.1 Evidence for Evolution</a:t>
            </a:r>
            <a:endParaRPr lang="en-US" dirty="0"/>
          </a:p>
        </p:txBody>
      </p:sp>
      <p:sp>
        <p:nvSpPr>
          <p:cNvPr id="3" name="Content Placeholder 2"/>
          <p:cNvSpPr>
            <a:spLocks noGrp="1"/>
          </p:cNvSpPr>
          <p:nvPr>
            <p:ph sz="quarter" idx="1"/>
          </p:nvPr>
        </p:nvSpPr>
        <p:spPr>
          <a:xfrm>
            <a:off x="152400" y="1600200"/>
            <a:ext cx="3581400" cy="4572000"/>
          </a:xfrm>
        </p:spPr>
        <p:txBody>
          <a:bodyPr/>
          <a:lstStyle/>
          <a:p>
            <a:r>
              <a:rPr lang="en-US" dirty="0" smtClean="0"/>
              <a:t>Fossils</a:t>
            </a:r>
          </a:p>
          <a:p>
            <a:r>
              <a:rPr lang="en-US" dirty="0" smtClean="0"/>
              <a:t>Homologous Structures</a:t>
            </a:r>
          </a:p>
          <a:p>
            <a:r>
              <a:rPr lang="en-US" dirty="0" smtClean="0"/>
              <a:t>Vestigial Structures</a:t>
            </a:r>
          </a:p>
          <a:p>
            <a:r>
              <a:rPr lang="en-US" dirty="0" smtClean="0"/>
              <a:t>Molecular Similarities</a:t>
            </a:r>
          </a:p>
          <a:p>
            <a:r>
              <a:rPr lang="en-US" dirty="0" smtClean="0"/>
              <a:t>Developmental Embryological Structures</a:t>
            </a:r>
            <a:endParaRPr lang="en-US" dirty="0"/>
          </a:p>
        </p:txBody>
      </p:sp>
      <p:pic>
        <p:nvPicPr>
          <p:cNvPr id="6146" name="Picture 2" descr="http://geology.com/articles/green-river-fossils/fossil-fish-10-l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04800"/>
            <a:ext cx="2758966" cy="1778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865142"/>
            <a:ext cx="4402418"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86200"/>
            <a:ext cx="411480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724400"/>
            <a:ext cx="233362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08715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3.4.2 Natural Selection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Species have the potential to increase in numbers exponentially</a:t>
            </a:r>
          </a:p>
          <a:p>
            <a:r>
              <a:rPr lang="en-US" dirty="0" smtClean="0"/>
              <a:t>Populations have variation due to mutations and genetic recombination</a:t>
            </a:r>
          </a:p>
          <a:p>
            <a:r>
              <a:rPr lang="en-US" dirty="0" smtClean="0"/>
              <a:t>There is a limited amount of resources available</a:t>
            </a:r>
          </a:p>
          <a:p>
            <a:r>
              <a:rPr lang="en-US" dirty="0" smtClean="0"/>
              <a:t>Changing environments and limited resources select for specific phenotypes</a:t>
            </a:r>
          </a:p>
          <a:p>
            <a:r>
              <a:rPr lang="en-US" dirty="0" smtClean="0"/>
              <a:t>Those with favorable adaptations survive, reproduce and pass their alleles to future generations</a:t>
            </a:r>
          </a:p>
          <a:p>
            <a:r>
              <a:rPr lang="en-US" dirty="0" smtClean="0"/>
              <a:t>This leads to changes in species over time. </a:t>
            </a:r>
            <a:endParaRPr lang="en-US" dirty="0"/>
          </a:p>
        </p:txBody>
      </p:sp>
    </p:spTree>
    <p:extLst>
      <p:ext uri="{BB962C8B-B14F-4D97-AF65-F5344CB8AC3E}">
        <p14:creationId xmlns:p14="http://schemas.microsoft.com/office/powerpoint/2010/main" val="20628486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6604" y="228600"/>
            <a:ext cx="5019547" cy="762000"/>
          </a:xfrm>
        </p:spPr>
        <p:txBody>
          <a:bodyPr/>
          <a:lstStyle/>
          <a:p>
            <a:pPr algn="l"/>
            <a:r>
              <a:rPr lang="en-US" dirty="0" smtClean="0"/>
              <a:t>Explain</a:t>
            </a:r>
            <a:endParaRPr lang="en-US" dirty="0"/>
          </a:p>
        </p:txBody>
      </p:sp>
      <p:pic>
        <p:nvPicPr>
          <p:cNvPr id="7172" name="Picture 4" descr="http://uedata.berkeley.edu/media/3/52571_evo_resources_resource_image_380_origina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95" y="228600"/>
            <a:ext cx="3511805" cy="620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89137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3.4.2 Genetic Drift</a:t>
            </a:r>
            <a:endParaRPr lang="en-US" dirty="0"/>
          </a:p>
        </p:txBody>
      </p:sp>
      <p:sp>
        <p:nvSpPr>
          <p:cNvPr id="3" name="Content Placeholder 2"/>
          <p:cNvSpPr>
            <a:spLocks noGrp="1"/>
          </p:cNvSpPr>
          <p:nvPr>
            <p:ph sz="quarter" idx="1"/>
          </p:nvPr>
        </p:nvSpPr>
        <p:spPr>
          <a:xfrm>
            <a:off x="152400" y="2225743"/>
            <a:ext cx="3584448" cy="2435352"/>
          </a:xfrm>
        </p:spPr>
        <p:txBody>
          <a:bodyPr/>
          <a:lstStyle/>
          <a:p>
            <a:r>
              <a:rPr lang="en-US" dirty="0" smtClean="0"/>
              <a:t>Geographic Isolation</a:t>
            </a:r>
          </a:p>
          <a:p>
            <a:r>
              <a:rPr lang="en-US" dirty="0" smtClean="0"/>
              <a:t>Genetic Drift</a:t>
            </a:r>
          </a:p>
          <a:p>
            <a:pPr lvl="1"/>
            <a:r>
              <a:rPr lang="en-US" dirty="0" smtClean="0"/>
              <a:t>Bottleneck Effect</a:t>
            </a:r>
          </a:p>
          <a:p>
            <a:pPr lvl="1"/>
            <a:r>
              <a:rPr lang="en-US" dirty="0" smtClean="0"/>
              <a:t>Founder Effect</a:t>
            </a:r>
            <a:endParaRPr lang="en-US" dirty="0"/>
          </a:p>
        </p:txBody>
      </p:sp>
      <p:pic>
        <p:nvPicPr>
          <p:cNvPr id="8194" name="Picture 2" descr="Image result for bottleneck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981200"/>
            <a:ext cx="5374577"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043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57200"/>
            <a:ext cx="8458200" cy="5509200"/>
          </a:xfrm>
          <a:prstGeom prst="rect">
            <a:avLst/>
          </a:prstGeom>
          <a:noFill/>
        </p:spPr>
        <p:txBody>
          <a:bodyPr wrap="square" rtlCol="0">
            <a:spAutoFit/>
          </a:bodyPr>
          <a:lstStyle/>
          <a:p>
            <a:r>
              <a:rPr lang="en-US" sz="3200" dirty="0"/>
              <a:t>What will most likely happen if the human population continues to grow </a:t>
            </a:r>
            <a:r>
              <a:rPr lang="en-US" sz="3200" dirty="0" smtClean="0"/>
              <a:t>at current </a:t>
            </a:r>
            <a:r>
              <a:rPr lang="en-US" sz="3200" dirty="0"/>
              <a:t>rates</a:t>
            </a:r>
            <a:r>
              <a:rPr lang="en-US" sz="3200" dirty="0" smtClean="0"/>
              <a:t>?</a:t>
            </a:r>
          </a:p>
          <a:p>
            <a:endParaRPr lang="en-US" sz="3200" dirty="0" smtClean="0"/>
          </a:p>
          <a:p>
            <a:pPr marL="342900" indent="-342900">
              <a:buFont typeface="+mj-lt"/>
              <a:buAutoNum type="alphaLcParenR"/>
            </a:pPr>
            <a:r>
              <a:rPr lang="en-US" sz="3200" dirty="0" smtClean="0"/>
              <a:t> There will be fewer natural resources available for future generations.</a:t>
            </a:r>
          </a:p>
          <a:p>
            <a:pPr marL="342900" indent="-342900">
              <a:buFont typeface="+mj-lt"/>
              <a:buAutoNum type="alphaLcParenR"/>
            </a:pPr>
            <a:r>
              <a:rPr lang="en-US" sz="3200" dirty="0" smtClean="0"/>
              <a:t> There will be an increase of nitrogen levels in the atmosphere.</a:t>
            </a:r>
          </a:p>
          <a:p>
            <a:pPr marL="342900" indent="-342900">
              <a:buFont typeface="+mj-lt"/>
              <a:buAutoNum type="alphaLcParenR"/>
            </a:pPr>
            <a:r>
              <a:rPr lang="en-US" sz="3200" dirty="0" smtClean="0"/>
              <a:t> There will be a decrease in water pollution.</a:t>
            </a:r>
          </a:p>
          <a:p>
            <a:pPr marL="342900" indent="-342900">
              <a:buFont typeface="+mj-lt"/>
              <a:buAutoNum type="alphaLcParenR"/>
            </a:pPr>
            <a:r>
              <a:rPr lang="en-US" sz="3200" dirty="0" smtClean="0"/>
              <a:t> There will be an increase in the number of strong hurricanes. </a:t>
            </a:r>
            <a:endParaRPr lang="en-US" sz="32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3.4.3 Agents in Evolution</a:t>
            </a:r>
            <a:endParaRPr lang="en-US" dirty="0"/>
          </a:p>
        </p:txBody>
      </p:sp>
      <p:sp>
        <p:nvSpPr>
          <p:cNvPr id="3" name="Content Placeholder 2"/>
          <p:cNvSpPr>
            <a:spLocks noGrp="1"/>
          </p:cNvSpPr>
          <p:nvPr>
            <p:ph sz="quarter" idx="1"/>
          </p:nvPr>
        </p:nvSpPr>
        <p:spPr>
          <a:xfrm>
            <a:off x="990599" y="1527048"/>
            <a:ext cx="6779559" cy="1292352"/>
          </a:xfrm>
        </p:spPr>
        <p:txBody>
          <a:bodyPr>
            <a:normAutofit fontScale="85000" lnSpcReduction="20000"/>
          </a:bodyPr>
          <a:lstStyle/>
          <a:p>
            <a:r>
              <a:rPr lang="en-US" dirty="0" smtClean="0"/>
              <a:t>Discuss the following</a:t>
            </a:r>
          </a:p>
          <a:p>
            <a:pPr lvl="1"/>
            <a:r>
              <a:rPr lang="en-US" dirty="0" smtClean="0"/>
              <a:t>Selection of resistance in antibiotics and pesticides</a:t>
            </a:r>
          </a:p>
          <a:p>
            <a:pPr lvl="1"/>
            <a:r>
              <a:rPr lang="en-US" dirty="0" smtClean="0"/>
              <a:t>Passive/Active Immunity</a:t>
            </a:r>
          </a:p>
          <a:p>
            <a:pPr lvl="1"/>
            <a:r>
              <a:rPr lang="en-US" dirty="0" smtClean="0"/>
              <a:t>Vaccines</a:t>
            </a:r>
          </a:p>
        </p:txBody>
      </p:sp>
      <p:sp>
        <p:nvSpPr>
          <p:cNvPr id="4" name="AutoShape 2" descr="http://evolution.berkeley.edu/evolibrary/images/interviews/resistance.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19400"/>
            <a:ext cx="6779559"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4361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3.5.2 Dichotomous Key</a:t>
            </a:r>
            <a:endParaRPr lang="en-US" dirty="0"/>
          </a:p>
        </p:txBody>
      </p:sp>
      <p:pic>
        <p:nvPicPr>
          <p:cNvPr id="10242" name="Picture 2" descr="http://uoitbio2013.files.wordpress.com/2013/02/dichobi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490852"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82422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3.5.2 Phylogenetic Tree</a:t>
            </a:r>
            <a:endParaRPr lang="en-US" dirty="0"/>
          </a:p>
        </p:txBody>
      </p:sp>
      <p:pic>
        <p:nvPicPr>
          <p:cNvPr id="11266" name="Picture 2" descr="http://science.kennesaw.edu/~jdirnber/Bio2108/Lecture/LecPhylogeny/25-11-Cladogra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1672029"/>
            <a:ext cx="8456795" cy="350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37919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Which technique would most likely be used by forensic scientists? </a:t>
            </a:r>
            <a:endParaRPr lang="en-US" dirty="0" smtClean="0"/>
          </a:p>
          <a:p>
            <a:pPr lvl="1"/>
            <a:r>
              <a:rPr lang="en-US" dirty="0" smtClean="0"/>
              <a:t>A </a:t>
            </a:r>
            <a:r>
              <a:rPr lang="en-US" dirty="0"/>
              <a:t>gene cloning </a:t>
            </a:r>
            <a:endParaRPr lang="en-US" dirty="0" smtClean="0"/>
          </a:p>
          <a:p>
            <a:pPr lvl="1"/>
            <a:r>
              <a:rPr lang="en-US" dirty="0" smtClean="0"/>
              <a:t>B </a:t>
            </a:r>
            <a:r>
              <a:rPr lang="en-US" dirty="0"/>
              <a:t>gene therapy </a:t>
            </a:r>
            <a:endParaRPr lang="en-US" dirty="0" smtClean="0"/>
          </a:p>
          <a:p>
            <a:pPr lvl="1"/>
            <a:r>
              <a:rPr lang="en-US" dirty="0" smtClean="0"/>
              <a:t>C </a:t>
            </a:r>
            <a:r>
              <a:rPr lang="en-US" dirty="0"/>
              <a:t>DNA fingerprinting </a:t>
            </a:r>
            <a:endParaRPr lang="en-US" dirty="0" smtClean="0"/>
          </a:p>
          <a:p>
            <a:pPr lvl="1"/>
            <a:r>
              <a:rPr lang="en-US" dirty="0" smtClean="0"/>
              <a:t>D </a:t>
            </a:r>
            <a:r>
              <a:rPr lang="en-US" dirty="0"/>
              <a:t>karyotyping </a:t>
            </a:r>
          </a:p>
        </p:txBody>
      </p:sp>
    </p:spTree>
    <p:extLst>
      <p:ext uri="{BB962C8B-B14F-4D97-AF65-F5344CB8AC3E}">
        <p14:creationId xmlns:p14="http://schemas.microsoft.com/office/powerpoint/2010/main" val="38906192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Which is one reason scientists produce transgenic organisms? </a:t>
            </a:r>
            <a:endParaRPr lang="en-US" dirty="0" smtClean="0"/>
          </a:p>
          <a:p>
            <a:pPr lvl="1"/>
            <a:r>
              <a:rPr lang="en-US" dirty="0" smtClean="0"/>
              <a:t>A </a:t>
            </a:r>
            <a:r>
              <a:rPr lang="en-US" dirty="0"/>
              <a:t>to create new species of organisms </a:t>
            </a:r>
            <a:endParaRPr lang="en-US" dirty="0" smtClean="0"/>
          </a:p>
          <a:p>
            <a:pPr lvl="1"/>
            <a:r>
              <a:rPr lang="en-US" dirty="0" smtClean="0"/>
              <a:t>B </a:t>
            </a:r>
            <a:r>
              <a:rPr lang="en-US" dirty="0"/>
              <a:t>to control microorganisms in the soil </a:t>
            </a:r>
            <a:endParaRPr lang="en-US" dirty="0" smtClean="0"/>
          </a:p>
          <a:p>
            <a:pPr lvl="1"/>
            <a:r>
              <a:rPr lang="en-US" dirty="0" smtClean="0"/>
              <a:t>C </a:t>
            </a:r>
            <a:r>
              <a:rPr lang="en-US" dirty="0"/>
              <a:t>to prevent habitats from being destroyed </a:t>
            </a:r>
            <a:endParaRPr lang="en-US" dirty="0" smtClean="0"/>
          </a:p>
          <a:p>
            <a:pPr lvl="1"/>
            <a:r>
              <a:rPr lang="en-US" dirty="0" smtClean="0"/>
              <a:t>D </a:t>
            </a:r>
            <a:r>
              <a:rPr lang="en-US" dirty="0"/>
              <a:t>to treat certain types of diseases</a:t>
            </a:r>
          </a:p>
        </p:txBody>
      </p:sp>
    </p:spTree>
    <p:extLst>
      <p:ext uri="{BB962C8B-B14F-4D97-AF65-F5344CB8AC3E}">
        <p14:creationId xmlns:p14="http://schemas.microsoft.com/office/powerpoint/2010/main" val="299098516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a:t>The use of pesticides on crops has been a common farming practice for decades. What has been the greatest effect of natural selection through the use of pesticides on certain insect populations? </a:t>
            </a:r>
            <a:endParaRPr lang="en-US" dirty="0" smtClean="0"/>
          </a:p>
          <a:p>
            <a:pPr lvl="1"/>
            <a:r>
              <a:rPr lang="en-US" dirty="0" smtClean="0"/>
              <a:t>A </a:t>
            </a:r>
            <a:r>
              <a:rPr lang="en-US" dirty="0"/>
              <a:t>Natural selection has been altered because the insects and their predators are killed. </a:t>
            </a:r>
            <a:endParaRPr lang="en-US" dirty="0" smtClean="0"/>
          </a:p>
          <a:p>
            <a:pPr lvl="1"/>
            <a:r>
              <a:rPr lang="en-US" dirty="0" smtClean="0"/>
              <a:t>B </a:t>
            </a:r>
            <a:r>
              <a:rPr lang="en-US" dirty="0"/>
              <a:t>The rate of selection is increased because the pesticides do not kill the insects that are naturally resistant to it. </a:t>
            </a:r>
            <a:endParaRPr lang="en-US" dirty="0" smtClean="0"/>
          </a:p>
          <a:p>
            <a:pPr lvl="1"/>
            <a:r>
              <a:rPr lang="en-US" dirty="0" smtClean="0"/>
              <a:t>C </a:t>
            </a:r>
            <a:r>
              <a:rPr lang="en-US" dirty="0"/>
              <a:t>The rate of selection has decreased because the pesticides kill only young insects. </a:t>
            </a:r>
            <a:endParaRPr lang="en-US" dirty="0" smtClean="0"/>
          </a:p>
          <a:p>
            <a:pPr lvl="1"/>
            <a:r>
              <a:rPr lang="en-US" dirty="0" smtClean="0"/>
              <a:t>D </a:t>
            </a:r>
            <a:r>
              <a:rPr lang="en-US" dirty="0"/>
              <a:t>The pesticides have altered natural selection by causing the insect DNA to spontaneously mutate. </a:t>
            </a:r>
          </a:p>
        </p:txBody>
      </p:sp>
    </p:spTree>
    <p:extLst>
      <p:ext uri="{BB962C8B-B14F-4D97-AF65-F5344CB8AC3E}">
        <p14:creationId xmlns:p14="http://schemas.microsoft.com/office/powerpoint/2010/main" val="376368877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What is the difference between the full classification of organisms and their scientific names? </a:t>
            </a:r>
            <a:endParaRPr lang="en-US" dirty="0" smtClean="0"/>
          </a:p>
          <a:p>
            <a:pPr lvl="1"/>
            <a:r>
              <a:rPr lang="en-US" dirty="0" smtClean="0"/>
              <a:t>A </a:t>
            </a:r>
            <a:r>
              <a:rPr lang="en-US" dirty="0"/>
              <a:t>The full classification of organisms and their scientific names vary in different countries. </a:t>
            </a:r>
            <a:endParaRPr lang="en-US" dirty="0" smtClean="0"/>
          </a:p>
          <a:p>
            <a:pPr lvl="1"/>
            <a:r>
              <a:rPr lang="en-US" dirty="0" smtClean="0"/>
              <a:t>B </a:t>
            </a:r>
            <a:r>
              <a:rPr lang="en-US" dirty="0"/>
              <a:t>The scientific names of organisms include the order and family of the organisms, but the full classification includes only the species name. </a:t>
            </a:r>
            <a:endParaRPr lang="en-US" dirty="0" smtClean="0"/>
          </a:p>
          <a:p>
            <a:pPr lvl="1"/>
            <a:r>
              <a:rPr lang="en-US" dirty="0" smtClean="0"/>
              <a:t>C </a:t>
            </a:r>
            <a:r>
              <a:rPr lang="en-US" dirty="0"/>
              <a:t>The full classification of organisms will include more categories of organisms than their scientific names. </a:t>
            </a:r>
            <a:endParaRPr lang="en-US" dirty="0" smtClean="0"/>
          </a:p>
          <a:p>
            <a:pPr lvl="1"/>
            <a:r>
              <a:rPr lang="en-US" dirty="0" smtClean="0"/>
              <a:t>D </a:t>
            </a:r>
            <a:r>
              <a:rPr lang="en-US" dirty="0"/>
              <a:t>The scientific names of organisms include a single nomenclature, but the full classification includes various nomenclatures. </a:t>
            </a:r>
          </a:p>
        </p:txBody>
      </p:sp>
    </p:spTree>
    <p:extLst>
      <p:ext uri="{BB962C8B-B14F-4D97-AF65-F5344CB8AC3E}">
        <p14:creationId xmlns:p14="http://schemas.microsoft.com/office/powerpoint/2010/main" val="10964967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4346448" cy="4645152"/>
          </a:xfrm>
        </p:spPr>
        <p:txBody>
          <a:bodyPr>
            <a:normAutofit fontScale="92500" lnSpcReduction="10000"/>
          </a:bodyPr>
          <a:lstStyle/>
          <a:p>
            <a:r>
              <a:rPr lang="en-US" dirty="0"/>
              <a:t>This diagram shows the DNA fingerprints of a baby and four couples. A hospital wants to identify the parents of a baby. Based on the DNA fingerprints, which couple is most likely the parents of the baby? </a:t>
            </a:r>
            <a:endParaRPr lang="en-US" dirty="0" smtClean="0"/>
          </a:p>
          <a:p>
            <a:pPr lvl="1"/>
            <a:r>
              <a:rPr lang="en-US" dirty="0" smtClean="0"/>
              <a:t>A </a:t>
            </a:r>
            <a:r>
              <a:rPr lang="en-US" dirty="0"/>
              <a:t>Couple W </a:t>
            </a:r>
            <a:endParaRPr lang="en-US" dirty="0" smtClean="0"/>
          </a:p>
          <a:p>
            <a:pPr lvl="1"/>
            <a:r>
              <a:rPr lang="en-US" dirty="0" smtClean="0"/>
              <a:t>B </a:t>
            </a:r>
            <a:r>
              <a:rPr lang="en-US" dirty="0"/>
              <a:t>Couple Z </a:t>
            </a:r>
            <a:endParaRPr lang="en-US" dirty="0" smtClean="0"/>
          </a:p>
          <a:p>
            <a:pPr lvl="1"/>
            <a:r>
              <a:rPr lang="en-US" dirty="0" smtClean="0"/>
              <a:t>C </a:t>
            </a:r>
            <a:r>
              <a:rPr lang="en-US" dirty="0"/>
              <a:t>Couple Y </a:t>
            </a:r>
            <a:endParaRPr lang="en-US" dirty="0" smtClean="0"/>
          </a:p>
          <a:p>
            <a:pPr lvl="1"/>
            <a:r>
              <a:rPr lang="en-US" dirty="0" smtClean="0"/>
              <a:t>D </a:t>
            </a:r>
            <a:r>
              <a:rPr lang="en-US" dirty="0"/>
              <a:t>Couple </a:t>
            </a:r>
            <a:r>
              <a:rPr lang="en-US" dirty="0" smtClean="0"/>
              <a:t>X</a:t>
            </a: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17" t="23269" r="30769" b="36923"/>
          <a:stretch/>
        </p:blipFill>
        <p:spPr bwMode="auto">
          <a:xfrm>
            <a:off x="4648200" y="1710394"/>
            <a:ext cx="4234376" cy="291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1707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Which is a step in the process of producing transgenic bacteria? </a:t>
            </a:r>
            <a:endParaRPr lang="en-US" dirty="0" smtClean="0"/>
          </a:p>
          <a:p>
            <a:pPr lvl="1"/>
            <a:r>
              <a:rPr lang="en-US" dirty="0" smtClean="0"/>
              <a:t>A </a:t>
            </a:r>
            <a:r>
              <a:rPr lang="en-US" dirty="0" err="1"/>
              <a:t>A</a:t>
            </a:r>
            <a:r>
              <a:rPr lang="en-US" dirty="0"/>
              <a:t> plasmid is used to replace a faulty gene in a human cell. </a:t>
            </a:r>
            <a:endParaRPr lang="en-US" dirty="0" smtClean="0"/>
          </a:p>
          <a:p>
            <a:pPr lvl="1"/>
            <a:r>
              <a:rPr lang="en-US" dirty="0" smtClean="0"/>
              <a:t>B </a:t>
            </a:r>
            <a:r>
              <a:rPr lang="en-US" dirty="0"/>
              <a:t>A chain of bacterial amino acids is inserted into human DNA. </a:t>
            </a:r>
            <a:endParaRPr lang="en-US" dirty="0" smtClean="0"/>
          </a:p>
          <a:p>
            <a:pPr lvl="1"/>
            <a:r>
              <a:rPr lang="en-US" dirty="0" smtClean="0"/>
              <a:t>C </a:t>
            </a:r>
            <a:r>
              <a:rPr lang="en-US" dirty="0"/>
              <a:t>A human gene is inserted into a bacterial plasmid. </a:t>
            </a:r>
            <a:endParaRPr lang="en-US" dirty="0" smtClean="0"/>
          </a:p>
          <a:p>
            <a:pPr lvl="1"/>
            <a:r>
              <a:rPr lang="en-US" dirty="0" smtClean="0"/>
              <a:t>D </a:t>
            </a:r>
            <a:r>
              <a:rPr lang="en-US" dirty="0"/>
              <a:t>A mutation is produced in a bacterial cell. </a:t>
            </a:r>
          </a:p>
        </p:txBody>
      </p:sp>
    </p:spTree>
    <p:extLst>
      <p:ext uri="{BB962C8B-B14F-4D97-AF65-F5344CB8AC3E}">
        <p14:creationId xmlns:p14="http://schemas.microsoft.com/office/powerpoint/2010/main" val="205269417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A large population of cockroaches was sprayed with an insecticide. A few of the cockroaches survived and produced a population of cockroaches that was resistant to this spray. What can best be inferred from this example? </a:t>
            </a:r>
            <a:endParaRPr lang="en-US" dirty="0" smtClean="0"/>
          </a:p>
          <a:p>
            <a:pPr lvl="1"/>
            <a:r>
              <a:rPr lang="en-US" dirty="0" smtClean="0"/>
              <a:t>A </a:t>
            </a:r>
            <a:r>
              <a:rPr lang="en-US" dirty="0" err="1"/>
              <a:t>A</a:t>
            </a:r>
            <a:r>
              <a:rPr lang="en-US" dirty="0"/>
              <a:t> species will adapt no matter what the environment. </a:t>
            </a:r>
            <a:endParaRPr lang="en-US" dirty="0" smtClean="0"/>
          </a:p>
          <a:p>
            <a:pPr lvl="1"/>
            <a:r>
              <a:rPr lang="en-US" dirty="0" smtClean="0"/>
              <a:t>B </a:t>
            </a:r>
            <a:r>
              <a:rPr lang="en-US" dirty="0"/>
              <a:t>The environment has no effect on the survival of an organism. </a:t>
            </a:r>
            <a:endParaRPr lang="en-US" dirty="0" smtClean="0"/>
          </a:p>
          <a:p>
            <a:pPr lvl="1"/>
            <a:r>
              <a:rPr lang="en-US" dirty="0" smtClean="0"/>
              <a:t>C </a:t>
            </a:r>
            <a:r>
              <a:rPr lang="en-US" dirty="0"/>
              <a:t>Insecticides cause mutations that are passed on to the next generation. </a:t>
            </a:r>
            <a:endParaRPr lang="en-US" dirty="0" smtClean="0"/>
          </a:p>
          <a:p>
            <a:pPr lvl="1"/>
            <a:r>
              <a:rPr lang="en-US" dirty="0" smtClean="0"/>
              <a:t>D </a:t>
            </a:r>
            <a:r>
              <a:rPr lang="en-US" dirty="0"/>
              <a:t>Individuals with favorable variations survive and reproduce. </a:t>
            </a:r>
          </a:p>
        </p:txBody>
      </p:sp>
    </p:spTree>
    <p:extLst>
      <p:ext uri="{BB962C8B-B14F-4D97-AF65-F5344CB8AC3E}">
        <p14:creationId xmlns:p14="http://schemas.microsoft.com/office/powerpoint/2010/main" val="352337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04800"/>
            <a:ext cx="8382000" cy="5262979"/>
          </a:xfrm>
          <a:prstGeom prst="rect">
            <a:avLst/>
          </a:prstGeom>
          <a:noFill/>
        </p:spPr>
        <p:txBody>
          <a:bodyPr wrap="square" rtlCol="0">
            <a:spAutoFit/>
          </a:bodyPr>
          <a:lstStyle/>
          <a:p>
            <a:r>
              <a:rPr lang="en-US" sz="2400" dirty="0"/>
              <a:t>A sea turtle has washed up on a remote section of a beach. This is known as </a:t>
            </a:r>
            <a:r>
              <a:rPr lang="en-US" sz="2400" dirty="0" smtClean="0"/>
              <a:t>a “stranding</a:t>
            </a:r>
            <a:r>
              <a:rPr lang="en-US" sz="2400" dirty="0"/>
              <a:t>.” Stranding occurs when a dead, sick or injured sea turtle washes up </a:t>
            </a:r>
            <a:r>
              <a:rPr lang="en-US" sz="2400" dirty="0" smtClean="0"/>
              <a:t>on the </a:t>
            </a:r>
            <a:r>
              <a:rPr lang="en-US" sz="2400" dirty="0"/>
              <a:t>shoreline. Which statement </a:t>
            </a:r>
            <a:r>
              <a:rPr lang="en-US" sz="2400" b="1" i="1" dirty="0"/>
              <a:t>best explains why “stranding” should be </a:t>
            </a:r>
            <a:r>
              <a:rPr lang="en-US" sz="2400" b="1" i="1" dirty="0" smtClean="0"/>
              <a:t>reported </a:t>
            </a:r>
            <a:r>
              <a:rPr lang="en-US" sz="2400" dirty="0" smtClean="0"/>
              <a:t>immediately </a:t>
            </a:r>
            <a:r>
              <a:rPr lang="en-US" sz="2400" dirty="0"/>
              <a:t>to local authorities</a:t>
            </a:r>
            <a:r>
              <a:rPr lang="en-US" sz="2400" dirty="0" smtClean="0"/>
              <a:t>? </a:t>
            </a:r>
          </a:p>
          <a:p>
            <a:endParaRPr lang="en-US" sz="2400" dirty="0" smtClean="0"/>
          </a:p>
          <a:p>
            <a:pPr marL="342900" indent="-342900">
              <a:buFont typeface="+mj-lt"/>
              <a:buAutoNum type="alphaLcParenR"/>
            </a:pPr>
            <a:r>
              <a:rPr lang="en-US" sz="2400" dirty="0" smtClean="0"/>
              <a:t>The information can be very useful to biologists and managers who are trying to protect the species</a:t>
            </a:r>
          </a:p>
          <a:p>
            <a:pPr marL="342900" indent="-342900">
              <a:buFont typeface="+mj-lt"/>
              <a:buAutoNum type="alphaLcParenR"/>
            </a:pPr>
            <a:r>
              <a:rPr lang="en-US" sz="2400" dirty="0" smtClean="0"/>
              <a:t>The information can be very useful to protect sea turtles from predators</a:t>
            </a:r>
          </a:p>
          <a:p>
            <a:pPr marL="342900" indent="-342900">
              <a:buFont typeface="+mj-lt"/>
              <a:buAutoNum type="alphaLcParenR"/>
            </a:pPr>
            <a:r>
              <a:rPr lang="en-US" sz="2400" dirty="0" smtClean="0"/>
              <a:t>The information can be very useful to local fisherman who try to catch fish that sea turtles eat</a:t>
            </a:r>
          </a:p>
          <a:p>
            <a:pPr marL="342900" indent="-342900">
              <a:buFont typeface="+mj-lt"/>
              <a:buAutoNum type="alphaLcParenR"/>
            </a:pPr>
            <a:r>
              <a:rPr lang="en-US" sz="2400" dirty="0" smtClean="0"/>
              <a:t>The information can be very useful to tourist who may want to keep sea turtles as pets</a:t>
            </a:r>
          </a:p>
        </p:txBody>
      </p:sp>
      <p:sp>
        <p:nvSpPr>
          <p:cNvPr id="3" name="SMARTInkShape-27"/>
          <p:cNvSpPr/>
          <p:nvPr/>
        </p:nvSpPr>
        <p:spPr>
          <a:xfrm>
            <a:off x="339604" y="2423834"/>
            <a:ext cx="740833" cy="653042"/>
          </a:xfrm>
          <a:custGeom>
            <a:avLst/>
            <a:gdLst/>
            <a:ahLst/>
            <a:cxnLst/>
            <a:rect l="0" t="0" r="0" b="0"/>
            <a:pathLst>
              <a:path w="740833" h="653042">
                <a:moveTo>
                  <a:pt x="651591" y="406877"/>
                </a:moveTo>
                <a:lnTo>
                  <a:pt x="651591" y="402137"/>
                </a:lnTo>
                <a:lnTo>
                  <a:pt x="652584" y="400740"/>
                </a:lnTo>
                <a:lnTo>
                  <a:pt x="654237" y="399809"/>
                </a:lnTo>
                <a:lnTo>
                  <a:pt x="656332" y="399188"/>
                </a:lnTo>
                <a:lnTo>
                  <a:pt x="657728" y="397783"/>
                </a:lnTo>
                <a:lnTo>
                  <a:pt x="662615" y="388397"/>
                </a:lnTo>
                <a:lnTo>
                  <a:pt x="664894" y="385627"/>
                </a:lnTo>
                <a:lnTo>
                  <a:pt x="667425" y="377258"/>
                </a:lnTo>
                <a:lnTo>
                  <a:pt x="669543" y="367916"/>
                </a:lnTo>
                <a:lnTo>
                  <a:pt x="676341" y="353834"/>
                </a:lnTo>
                <a:lnTo>
                  <a:pt x="686705" y="310208"/>
                </a:lnTo>
                <a:lnTo>
                  <a:pt x="687257" y="267569"/>
                </a:lnTo>
                <a:lnTo>
                  <a:pt x="686294" y="258642"/>
                </a:lnTo>
                <a:lnTo>
                  <a:pt x="676285" y="219214"/>
                </a:lnTo>
                <a:lnTo>
                  <a:pt x="657422" y="177673"/>
                </a:lnTo>
                <a:lnTo>
                  <a:pt x="633727" y="138434"/>
                </a:lnTo>
                <a:lnTo>
                  <a:pt x="626784" y="127827"/>
                </a:lnTo>
                <a:lnTo>
                  <a:pt x="608804" y="110287"/>
                </a:lnTo>
                <a:lnTo>
                  <a:pt x="590664" y="88007"/>
                </a:lnTo>
                <a:lnTo>
                  <a:pt x="550307" y="55785"/>
                </a:lnTo>
                <a:lnTo>
                  <a:pt x="506066" y="32013"/>
                </a:lnTo>
                <a:lnTo>
                  <a:pt x="461973" y="13987"/>
                </a:lnTo>
                <a:lnTo>
                  <a:pt x="432676" y="6808"/>
                </a:lnTo>
                <a:lnTo>
                  <a:pt x="392024" y="2628"/>
                </a:lnTo>
                <a:lnTo>
                  <a:pt x="375494" y="0"/>
                </a:lnTo>
                <a:lnTo>
                  <a:pt x="337775" y="4181"/>
                </a:lnTo>
                <a:lnTo>
                  <a:pt x="296881" y="7574"/>
                </a:lnTo>
                <a:lnTo>
                  <a:pt x="258828" y="20257"/>
                </a:lnTo>
                <a:lnTo>
                  <a:pt x="221613" y="34850"/>
                </a:lnTo>
                <a:lnTo>
                  <a:pt x="194109" y="47714"/>
                </a:lnTo>
                <a:lnTo>
                  <a:pt x="151425" y="79804"/>
                </a:lnTo>
                <a:lnTo>
                  <a:pt x="107049" y="118502"/>
                </a:lnTo>
                <a:lnTo>
                  <a:pt x="95049" y="127898"/>
                </a:lnTo>
                <a:lnTo>
                  <a:pt x="65399" y="168171"/>
                </a:lnTo>
                <a:lnTo>
                  <a:pt x="46468" y="195096"/>
                </a:lnTo>
                <a:lnTo>
                  <a:pt x="26697" y="236651"/>
                </a:lnTo>
                <a:lnTo>
                  <a:pt x="14643" y="265655"/>
                </a:lnTo>
                <a:lnTo>
                  <a:pt x="6797" y="306222"/>
                </a:lnTo>
                <a:lnTo>
                  <a:pt x="1820" y="328436"/>
                </a:lnTo>
                <a:lnTo>
                  <a:pt x="0" y="365275"/>
                </a:lnTo>
                <a:lnTo>
                  <a:pt x="798" y="388928"/>
                </a:lnTo>
                <a:lnTo>
                  <a:pt x="8826" y="428436"/>
                </a:lnTo>
                <a:lnTo>
                  <a:pt x="23813" y="471510"/>
                </a:lnTo>
                <a:lnTo>
                  <a:pt x="44389" y="513983"/>
                </a:lnTo>
                <a:lnTo>
                  <a:pt x="55953" y="531878"/>
                </a:lnTo>
                <a:lnTo>
                  <a:pt x="82186" y="564964"/>
                </a:lnTo>
                <a:lnTo>
                  <a:pt x="126626" y="595981"/>
                </a:lnTo>
                <a:lnTo>
                  <a:pt x="166055" y="622802"/>
                </a:lnTo>
                <a:lnTo>
                  <a:pt x="197283" y="634811"/>
                </a:lnTo>
                <a:lnTo>
                  <a:pt x="236231" y="643231"/>
                </a:lnTo>
                <a:lnTo>
                  <a:pt x="277115" y="647353"/>
                </a:lnTo>
                <a:lnTo>
                  <a:pt x="321268" y="653041"/>
                </a:lnTo>
                <a:lnTo>
                  <a:pt x="365851" y="648841"/>
                </a:lnTo>
                <a:lnTo>
                  <a:pt x="410491" y="645446"/>
                </a:lnTo>
                <a:lnTo>
                  <a:pt x="450949" y="635572"/>
                </a:lnTo>
                <a:lnTo>
                  <a:pt x="490029" y="623075"/>
                </a:lnTo>
                <a:lnTo>
                  <a:pt x="526412" y="605172"/>
                </a:lnTo>
                <a:lnTo>
                  <a:pt x="570210" y="587698"/>
                </a:lnTo>
                <a:lnTo>
                  <a:pt x="608181" y="561168"/>
                </a:lnTo>
                <a:lnTo>
                  <a:pt x="648201" y="525896"/>
                </a:lnTo>
                <a:lnTo>
                  <a:pt x="684297" y="485476"/>
                </a:lnTo>
                <a:lnTo>
                  <a:pt x="707026" y="445009"/>
                </a:lnTo>
                <a:lnTo>
                  <a:pt x="720933" y="422806"/>
                </a:lnTo>
                <a:lnTo>
                  <a:pt x="728692" y="400021"/>
                </a:lnTo>
                <a:lnTo>
                  <a:pt x="737665" y="361326"/>
                </a:lnTo>
                <a:lnTo>
                  <a:pt x="740464" y="317461"/>
                </a:lnTo>
                <a:lnTo>
                  <a:pt x="740832" y="279984"/>
                </a:lnTo>
                <a:lnTo>
                  <a:pt x="738226" y="254516"/>
                </a:lnTo>
                <a:lnTo>
                  <a:pt x="728456" y="223984"/>
                </a:lnTo>
                <a:lnTo>
                  <a:pt x="706962" y="185714"/>
                </a:lnTo>
                <a:lnTo>
                  <a:pt x="682401" y="147014"/>
                </a:lnTo>
                <a:lnTo>
                  <a:pt x="651591" y="1121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4422648" cy="4572000"/>
          </a:xfrm>
        </p:spPr>
        <p:txBody>
          <a:bodyPr/>
          <a:lstStyle/>
          <a:p>
            <a:r>
              <a:rPr lang="en-US" dirty="0"/>
              <a:t>This diagram shows a </a:t>
            </a:r>
            <a:r>
              <a:rPr lang="en-US" dirty="0" err="1"/>
              <a:t>cladogram</a:t>
            </a:r>
            <a:r>
              <a:rPr lang="en-US" dirty="0"/>
              <a:t> of six species based on amino acid similarities. Which two species are the most closely related? </a:t>
            </a:r>
            <a:endParaRPr lang="en-US" dirty="0" smtClean="0"/>
          </a:p>
          <a:p>
            <a:pPr lvl="1"/>
            <a:r>
              <a:rPr lang="en-US" dirty="0" smtClean="0"/>
              <a:t>A </a:t>
            </a:r>
            <a:r>
              <a:rPr lang="en-US" dirty="0"/>
              <a:t>I and II </a:t>
            </a:r>
            <a:endParaRPr lang="en-US" dirty="0" smtClean="0"/>
          </a:p>
          <a:p>
            <a:pPr lvl="1"/>
            <a:r>
              <a:rPr lang="en-US" dirty="0" smtClean="0"/>
              <a:t>B </a:t>
            </a:r>
            <a:r>
              <a:rPr lang="en-US" dirty="0"/>
              <a:t>II and IV </a:t>
            </a:r>
            <a:endParaRPr lang="en-US" dirty="0" smtClean="0"/>
          </a:p>
          <a:p>
            <a:pPr lvl="1"/>
            <a:r>
              <a:rPr lang="en-US" dirty="0" smtClean="0"/>
              <a:t>C </a:t>
            </a:r>
            <a:r>
              <a:rPr lang="en-US" dirty="0"/>
              <a:t>I and V </a:t>
            </a:r>
            <a:endParaRPr lang="en-US" dirty="0" smtClean="0"/>
          </a:p>
          <a:p>
            <a:pPr lvl="1"/>
            <a:r>
              <a:rPr lang="en-US" dirty="0" smtClean="0"/>
              <a:t>D </a:t>
            </a:r>
            <a:r>
              <a:rPr lang="en-US" dirty="0"/>
              <a:t>V and VI </a:t>
            </a: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77" t="15962" r="31346" b="43846"/>
          <a:stretch/>
        </p:blipFill>
        <p:spPr bwMode="auto">
          <a:xfrm>
            <a:off x="4415713" y="1908175"/>
            <a:ext cx="4327359"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84071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Two people believe they are related. Which would be the best technique to determine if they are related? </a:t>
            </a:r>
            <a:endParaRPr lang="en-US" dirty="0" smtClean="0"/>
          </a:p>
          <a:p>
            <a:pPr lvl="1"/>
            <a:r>
              <a:rPr lang="en-US" dirty="0" smtClean="0"/>
              <a:t>A </a:t>
            </a:r>
            <a:r>
              <a:rPr lang="en-US" dirty="0"/>
              <a:t>testing blood types </a:t>
            </a:r>
            <a:endParaRPr lang="en-US" dirty="0" smtClean="0"/>
          </a:p>
          <a:p>
            <a:pPr lvl="1"/>
            <a:r>
              <a:rPr lang="en-US" dirty="0" smtClean="0"/>
              <a:t>B </a:t>
            </a:r>
            <a:r>
              <a:rPr lang="en-US" dirty="0"/>
              <a:t>comparing DNA </a:t>
            </a:r>
            <a:endParaRPr lang="en-US" dirty="0" smtClean="0"/>
          </a:p>
          <a:p>
            <a:pPr lvl="1"/>
            <a:r>
              <a:rPr lang="en-US" dirty="0" smtClean="0"/>
              <a:t>C </a:t>
            </a:r>
            <a:r>
              <a:rPr lang="en-US" dirty="0"/>
              <a:t>examining karyotypes </a:t>
            </a:r>
            <a:endParaRPr lang="en-US" dirty="0" smtClean="0"/>
          </a:p>
          <a:p>
            <a:pPr lvl="1"/>
            <a:r>
              <a:rPr lang="en-US" dirty="0" smtClean="0"/>
              <a:t>D </a:t>
            </a:r>
            <a:r>
              <a:rPr lang="en-US" dirty="0"/>
              <a:t>testing for genetic disorders </a:t>
            </a:r>
          </a:p>
        </p:txBody>
      </p:sp>
    </p:spTree>
    <p:extLst>
      <p:ext uri="{BB962C8B-B14F-4D97-AF65-F5344CB8AC3E}">
        <p14:creationId xmlns:p14="http://schemas.microsoft.com/office/powerpoint/2010/main" val="204756591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In which populations does genetic drift most often occur? </a:t>
            </a:r>
            <a:endParaRPr lang="en-US" dirty="0" smtClean="0"/>
          </a:p>
          <a:p>
            <a:pPr lvl="1"/>
            <a:r>
              <a:rPr lang="en-US" dirty="0" smtClean="0"/>
              <a:t>A </a:t>
            </a:r>
            <a:r>
              <a:rPr lang="en-US" dirty="0"/>
              <a:t>in small populations </a:t>
            </a:r>
            <a:endParaRPr lang="en-US" dirty="0" smtClean="0"/>
          </a:p>
          <a:p>
            <a:pPr lvl="1"/>
            <a:r>
              <a:rPr lang="en-US" dirty="0" smtClean="0"/>
              <a:t>B </a:t>
            </a:r>
            <a:r>
              <a:rPr lang="en-US" dirty="0"/>
              <a:t>in large populations </a:t>
            </a:r>
            <a:endParaRPr lang="en-US" dirty="0" smtClean="0"/>
          </a:p>
          <a:p>
            <a:pPr lvl="1"/>
            <a:r>
              <a:rPr lang="en-US" dirty="0" smtClean="0"/>
              <a:t>C </a:t>
            </a:r>
            <a:r>
              <a:rPr lang="en-US" dirty="0"/>
              <a:t>in marine populations </a:t>
            </a:r>
            <a:endParaRPr lang="en-US" dirty="0" smtClean="0"/>
          </a:p>
          <a:p>
            <a:pPr lvl="1"/>
            <a:r>
              <a:rPr lang="en-US" dirty="0" smtClean="0"/>
              <a:t>D </a:t>
            </a:r>
            <a:r>
              <a:rPr lang="en-US" dirty="0"/>
              <a:t>in terrestrial populations </a:t>
            </a:r>
          </a:p>
        </p:txBody>
      </p:sp>
    </p:spTree>
    <p:extLst>
      <p:ext uri="{BB962C8B-B14F-4D97-AF65-F5344CB8AC3E}">
        <p14:creationId xmlns:p14="http://schemas.microsoft.com/office/powerpoint/2010/main" val="269422816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What is the best explanation for the continual changes in the classification system of organisms? </a:t>
            </a:r>
            <a:endParaRPr lang="en-US" dirty="0" smtClean="0"/>
          </a:p>
          <a:p>
            <a:pPr lvl="1"/>
            <a:r>
              <a:rPr lang="en-US" dirty="0" smtClean="0"/>
              <a:t>A </a:t>
            </a:r>
            <a:r>
              <a:rPr lang="en-US" dirty="0"/>
              <a:t>All organisms struggle for existence and become extinct. </a:t>
            </a:r>
            <a:endParaRPr lang="en-US" dirty="0" smtClean="0"/>
          </a:p>
          <a:p>
            <a:pPr lvl="1"/>
            <a:r>
              <a:rPr lang="en-US" dirty="0" smtClean="0"/>
              <a:t>B </a:t>
            </a:r>
            <a:r>
              <a:rPr lang="en-US" dirty="0"/>
              <a:t>All organisms compete to be at the top of the food chain. </a:t>
            </a:r>
            <a:endParaRPr lang="en-US" dirty="0" smtClean="0"/>
          </a:p>
          <a:p>
            <a:pPr lvl="1"/>
            <a:r>
              <a:rPr lang="en-US" dirty="0" smtClean="0"/>
              <a:t>C </a:t>
            </a:r>
            <a:r>
              <a:rPr lang="en-US" dirty="0"/>
              <a:t>Technological advances have allowed scientists to better compare organisms. </a:t>
            </a:r>
            <a:endParaRPr lang="en-US" dirty="0" smtClean="0"/>
          </a:p>
          <a:p>
            <a:pPr lvl="1"/>
            <a:r>
              <a:rPr lang="en-US" dirty="0" smtClean="0"/>
              <a:t>D </a:t>
            </a:r>
            <a:r>
              <a:rPr lang="en-US" dirty="0"/>
              <a:t>More species have been discovered, but scientists have not analyzed all the data. </a:t>
            </a:r>
          </a:p>
        </p:txBody>
      </p:sp>
    </p:spTree>
    <p:extLst>
      <p:ext uri="{BB962C8B-B14F-4D97-AF65-F5344CB8AC3E}">
        <p14:creationId xmlns:p14="http://schemas.microsoft.com/office/powerpoint/2010/main" val="362781446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4727448" cy="4572000"/>
          </a:xfrm>
        </p:spPr>
        <p:txBody>
          <a:bodyPr/>
          <a:lstStyle/>
          <a:p>
            <a:r>
              <a:rPr lang="en-US" dirty="0"/>
              <a:t>The diagram below shows a phylogenetic tree for animals. Which two groups of organisms have the most genetic differences? </a:t>
            </a:r>
            <a:endParaRPr lang="en-US" dirty="0" smtClean="0"/>
          </a:p>
          <a:p>
            <a:pPr lvl="1"/>
            <a:r>
              <a:rPr lang="en-US" dirty="0" smtClean="0"/>
              <a:t>A </a:t>
            </a:r>
            <a:r>
              <a:rPr lang="en-US" dirty="0"/>
              <a:t>rotifers and nematodes </a:t>
            </a:r>
            <a:endParaRPr lang="en-US" dirty="0" smtClean="0"/>
          </a:p>
          <a:p>
            <a:pPr lvl="1"/>
            <a:r>
              <a:rPr lang="en-US" dirty="0" smtClean="0"/>
              <a:t>B </a:t>
            </a:r>
            <a:r>
              <a:rPr lang="en-US" dirty="0"/>
              <a:t>mollusks and annelids </a:t>
            </a:r>
            <a:endParaRPr lang="en-US" dirty="0" smtClean="0"/>
          </a:p>
          <a:p>
            <a:pPr lvl="1"/>
            <a:r>
              <a:rPr lang="en-US" dirty="0" smtClean="0"/>
              <a:t>C </a:t>
            </a:r>
            <a:r>
              <a:rPr lang="en-US" dirty="0"/>
              <a:t>mollusks and arthropods </a:t>
            </a:r>
            <a:endParaRPr lang="en-US" dirty="0" smtClean="0"/>
          </a:p>
          <a:p>
            <a:pPr lvl="1"/>
            <a:r>
              <a:rPr lang="en-US" dirty="0" smtClean="0"/>
              <a:t>D </a:t>
            </a:r>
            <a:r>
              <a:rPr lang="en-US" dirty="0"/>
              <a:t>echinoderms and </a:t>
            </a:r>
            <a:r>
              <a:rPr lang="en-US" dirty="0" smtClean="0"/>
              <a:t>chordates</a:t>
            </a:r>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846" t="15385" r="32788" b="31538"/>
          <a:stretch/>
        </p:blipFill>
        <p:spPr bwMode="auto">
          <a:xfrm>
            <a:off x="5029200" y="1600200"/>
            <a:ext cx="3742007" cy="3882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727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153400" cy="4031873"/>
          </a:xfrm>
          <a:prstGeom prst="rect">
            <a:avLst/>
          </a:prstGeom>
          <a:noFill/>
        </p:spPr>
        <p:txBody>
          <a:bodyPr wrap="square" rtlCol="0">
            <a:spAutoFit/>
          </a:bodyPr>
          <a:lstStyle/>
          <a:p>
            <a:r>
              <a:rPr lang="en-US" sz="3200" dirty="0"/>
              <a:t>The males of a bird species do a “dance” and “sing a song” each spring. What </a:t>
            </a:r>
            <a:r>
              <a:rPr lang="en-US" sz="3200" dirty="0" smtClean="0"/>
              <a:t>is the </a:t>
            </a:r>
            <a:r>
              <a:rPr lang="en-US" sz="3200" b="1" i="1" dirty="0"/>
              <a:t>main purpose of these behaviors</a:t>
            </a:r>
            <a:r>
              <a:rPr lang="en-US" sz="3200" b="1" i="1" dirty="0" smtClean="0"/>
              <a:t>?</a:t>
            </a:r>
          </a:p>
          <a:p>
            <a:endParaRPr lang="en-US" sz="3200" b="1" i="1" dirty="0"/>
          </a:p>
          <a:p>
            <a:pPr marL="342900" indent="-342900">
              <a:buFont typeface="+mj-lt"/>
              <a:buAutoNum type="alphaLcParenR"/>
            </a:pPr>
            <a:r>
              <a:rPr lang="en-US" sz="3200" dirty="0" smtClean="0"/>
              <a:t>To scare off young birds</a:t>
            </a:r>
          </a:p>
          <a:p>
            <a:pPr marL="342900" indent="-342900">
              <a:buFont typeface="+mj-lt"/>
              <a:buAutoNum type="alphaLcParenR"/>
            </a:pPr>
            <a:r>
              <a:rPr lang="en-US" sz="3200" dirty="0" smtClean="0"/>
              <a:t>To imprint young birds</a:t>
            </a:r>
          </a:p>
          <a:p>
            <a:pPr marL="342900" indent="-342900">
              <a:buFont typeface="+mj-lt"/>
              <a:buAutoNum type="alphaLcParenR"/>
            </a:pPr>
            <a:r>
              <a:rPr lang="en-US" sz="3200" dirty="0" smtClean="0"/>
              <a:t>To clean their feathers</a:t>
            </a:r>
          </a:p>
          <a:p>
            <a:pPr marL="342900" indent="-342900">
              <a:buFont typeface="+mj-lt"/>
              <a:buAutoNum type="alphaLcParenR"/>
            </a:pPr>
            <a:r>
              <a:rPr lang="en-US" sz="3200" dirty="0" smtClean="0"/>
              <a:t>To attract female birds</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077200" cy="5970865"/>
          </a:xfrm>
          <a:prstGeom prst="rect">
            <a:avLst/>
          </a:prstGeom>
          <a:noFill/>
        </p:spPr>
        <p:txBody>
          <a:bodyPr wrap="square" rtlCol="0">
            <a:spAutoFit/>
          </a:bodyPr>
          <a:lstStyle/>
          <a:p>
            <a:r>
              <a:rPr lang="en-US" sz="2800" dirty="0"/>
              <a:t>The yucca plant releases a strong scent at night when the yucca moth is </a:t>
            </a:r>
            <a:r>
              <a:rPr lang="en-US" sz="2800" dirty="0" smtClean="0"/>
              <a:t>active. The </a:t>
            </a:r>
            <a:r>
              <a:rPr lang="en-US" sz="2800" dirty="0"/>
              <a:t>yucca moth, attracted by the scent, gathers pollen from the yucca flower. </a:t>
            </a:r>
            <a:r>
              <a:rPr lang="en-US" sz="2800" dirty="0" smtClean="0"/>
              <a:t>The yucca </a:t>
            </a:r>
            <a:r>
              <a:rPr lang="en-US" sz="2800" dirty="0"/>
              <a:t>moth then deposits her eggs and the pollen on </a:t>
            </a:r>
            <a:r>
              <a:rPr lang="en-US" sz="2800" dirty="0" smtClean="0"/>
              <a:t>another plant</a:t>
            </a:r>
            <a:r>
              <a:rPr lang="en-US" sz="2800" dirty="0"/>
              <a:t>. This </a:t>
            </a:r>
            <a:r>
              <a:rPr lang="en-US" sz="2800" dirty="0" smtClean="0"/>
              <a:t>ensures that </a:t>
            </a:r>
            <a:r>
              <a:rPr lang="en-US" sz="2800" dirty="0"/>
              <a:t>the plant will be cross-pollinated and that the yucca moth larvae have </a:t>
            </a:r>
            <a:r>
              <a:rPr lang="en-US" sz="2800" dirty="0" smtClean="0"/>
              <a:t>a steady </a:t>
            </a:r>
            <a:r>
              <a:rPr lang="en-US" sz="2800" dirty="0"/>
              <a:t>food supply. Which relationship does this </a:t>
            </a:r>
            <a:r>
              <a:rPr lang="en-US" sz="2800" b="1" i="1" dirty="0"/>
              <a:t>best illustrate</a:t>
            </a:r>
            <a:r>
              <a:rPr lang="en-US" sz="2800" b="1" i="1" dirty="0" smtClean="0"/>
              <a:t>?</a:t>
            </a:r>
          </a:p>
          <a:p>
            <a:endParaRPr lang="en-US" sz="2800" b="1" i="1" dirty="0"/>
          </a:p>
          <a:p>
            <a:pPr marL="342900" indent="-342900">
              <a:buFont typeface="+mj-lt"/>
              <a:buAutoNum type="alphaLcParenR"/>
            </a:pPr>
            <a:r>
              <a:rPr lang="en-US" sz="2800" dirty="0" smtClean="0"/>
              <a:t>Commensalism</a:t>
            </a:r>
          </a:p>
          <a:p>
            <a:pPr marL="342900" indent="-342900">
              <a:buFont typeface="+mj-lt"/>
              <a:buAutoNum type="alphaLcParenR"/>
            </a:pPr>
            <a:r>
              <a:rPr lang="en-US" sz="2800" dirty="0" smtClean="0"/>
              <a:t>Mutualism</a:t>
            </a:r>
          </a:p>
          <a:p>
            <a:pPr marL="342900" indent="-342900">
              <a:buFont typeface="+mj-lt"/>
              <a:buAutoNum type="alphaLcParenR"/>
            </a:pPr>
            <a:r>
              <a:rPr lang="en-US" sz="2800" dirty="0" smtClean="0"/>
              <a:t>Parasitism</a:t>
            </a:r>
          </a:p>
          <a:p>
            <a:pPr marL="342900" indent="-342900">
              <a:buFont typeface="+mj-lt"/>
              <a:buAutoNum type="alphaLcParenR"/>
            </a:pPr>
            <a:r>
              <a:rPr lang="en-US" sz="2800" dirty="0" smtClean="0"/>
              <a:t>Predation</a:t>
            </a:r>
          </a:p>
          <a:p>
            <a:pPr marL="342900" indent="-342900"/>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229599" cy="4031873"/>
          </a:xfrm>
          <a:prstGeom prst="rect">
            <a:avLst/>
          </a:prstGeom>
          <a:noFill/>
        </p:spPr>
        <p:txBody>
          <a:bodyPr wrap="square" rtlCol="0">
            <a:spAutoFit/>
          </a:bodyPr>
          <a:lstStyle/>
          <a:p>
            <a:r>
              <a:rPr lang="en-US" sz="3200" dirty="0"/>
              <a:t>Which environmental concern is </a:t>
            </a:r>
            <a:r>
              <a:rPr lang="en-US" sz="3200" b="1" i="1" dirty="0"/>
              <a:t>most </a:t>
            </a:r>
            <a:r>
              <a:rPr lang="en-US" sz="3200" dirty="0"/>
              <a:t>associated with burning fossil fuels</a:t>
            </a:r>
            <a:r>
              <a:rPr lang="en-US" sz="3200" dirty="0" smtClean="0"/>
              <a:t>?</a:t>
            </a:r>
          </a:p>
          <a:p>
            <a:endParaRPr lang="en-US" sz="3200" b="1" i="1" dirty="0"/>
          </a:p>
          <a:p>
            <a:pPr marL="342900" indent="-342900">
              <a:buFont typeface="+mj-lt"/>
              <a:buAutoNum type="alphaLcParenR"/>
            </a:pPr>
            <a:r>
              <a:rPr lang="en-US" sz="3200" dirty="0" smtClean="0"/>
              <a:t>global </a:t>
            </a:r>
            <a:r>
              <a:rPr lang="en-US" sz="3200" dirty="0"/>
              <a:t>climate change</a:t>
            </a:r>
          </a:p>
          <a:p>
            <a:pPr marL="342900" indent="-342900">
              <a:buFont typeface="+mj-lt"/>
              <a:buAutoNum type="alphaLcParenR"/>
            </a:pPr>
            <a:r>
              <a:rPr lang="en-US" sz="3200" dirty="0" smtClean="0"/>
              <a:t>pollution </a:t>
            </a:r>
            <a:r>
              <a:rPr lang="en-US" sz="3200" dirty="0"/>
              <a:t>of ocean waters</a:t>
            </a:r>
          </a:p>
          <a:p>
            <a:pPr marL="342900" indent="-342900">
              <a:buFont typeface="+mj-lt"/>
              <a:buAutoNum type="alphaLcParenR"/>
            </a:pPr>
            <a:r>
              <a:rPr lang="en-US" sz="3200" dirty="0" smtClean="0"/>
              <a:t>ozone </a:t>
            </a:r>
            <a:r>
              <a:rPr lang="en-US" sz="3200" dirty="0"/>
              <a:t>layer destruction</a:t>
            </a:r>
          </a:p>
          <a:p>
            <a:pPr marL="342900" indent="-342900">
              <a:buFont typeface="+mj-lt"/>
              <a:buAutoNum type="alphaLcParenR"/>
            </a:pPr>
            <a:r>
              <a:rPr lang="en-US" sz="3200" dirty="0" smtClean="0"/>
              <a:t>decrease </a:t>
            </a:r>
            <a:r>
              <a:rPr lang="en-US" sz="3200" dirty="0"/>
              <a:t>in levels of atmospheric carbon dioxide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8229600" cy="5078313"/>
          </a:xfrm>
          <a:prstGeom prst="rect">
            <a:avLst/>
          </a:prstGeom>
          <a:noFill/>
        </p:spPr>
        <p:txBody>
          <a:bodyPr wrap="square" rtlCol="0">
            <a:spAutoFit/>
          </a:bodyPr>
          <a:lstStyle/>
          <a:p>
            <a:r>
              <a:rPr lang="en-US" sz="3600" dirty="0"/>
              <a:t>At night, moths travel toward light. Which type of behavior does this describe</a:t>
            </a:r>
            <a:r>
              <a:rPr lang="en-US" sz="3600" dirty="0" smtClean="0"/>
              <a:t>?</a:t>
            </a:r>
          </a:p>
          <a:p>
            <a:endParaRPr lang="en-US" sz="3600" dirty="0"/>
          </a:p>
          <a:p>
            <a:pPr marL="342900" indent="-342900">
              <a:buFont typeface="+mj-lt"/>
              <a:buAutoNum type="alphaLcParenR"/>
            </a:pPr>
            <a:r>
              <a:rPr lang="en-US" sz="3600" dirty="0" smtClean="0"/>
              <a:t>habituation</a:t>
            </a:r>
          </a:p>
          <a:p>
            <a:pPr marL="342900" indent="-342900">
              <a:buFont typeface="+mj-lt"/>
              <a:buAutoNum type="alphaLcParenR"/>
            </a:pPr>
            <a:r>
              <a:rPr lang="en-US" sz="3600" dirty="0" smtClean="0"/>
              <a:t>imprinting</a:t>
            </a:r>
          </a:p>
          <a:p>
            <a:pPr marL="342900" indent="-342900">
              <a:buFont typeface="+mj-lt"/>
              <a:buAutoNum type="alphaLcParenR"/>
            </a:pPr>
            <a:r>
              <a:rPr lang="en-US" sz="3600" dirty="0" smtClean="0"/>
              <a:t>innate behavior</a:t>
            </a:r>
          </a:p>
          <a:p>
            <a:pPr marL="342900" indent="-342900">
              <a:buFont typeface="+mj-lt"/>
              <a:buAutoNum type="alphaLcParenR"/>
            </a:pPr>
            <a:r>
              <a:rPr lang="en-US" sz="3600" dirty="0" smtClean="0"/>
              <a:t>learned behavior</a:t>
            </a:r>
          </a:p>
          <a:p>
            <a:pPr marL="342900" indent="-342900">
              <a:buFont typeface="+mj-lt"/>
              <a:buAutoNum type="alphaLcParenR"/>
            </a:pPr>
            <a:endParaRPr lang="en-U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Unit 1</a:t>
            </a:r>
            <a:endParaRPr lang="en-US" dirty="0"/>
          </a:p>
        </p:txBody>
      </p:sp>
      <p:sp>
        <p:nvSpPr>
          <p:cNvPr id="4" name="Title 3"/>
          <p:cNvSpPr>
            <a:spLocks noGrp="1"/>
          </p:cNvSpPr>
          <p:nvPr>
            <p:ph type="title"/>
          </p:nvPr>
        </p:nvSpPr>
        <p:spPr/>
        <p:txBody>
          <a:bodyPr/>
          <a:lstStyle/>
          <a:p>
            <a:r>
              <a:rPr lang="en-US" dirty="0" smtClean="0"/>
              <a:t>Ecology</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686800" cy="4893647"/>
          </a:xfrm>
          <a:prstGeom prst="rect">
            <a:avLst/>
          </a:prstGeom>
          <a:noFill/>
        </p:spPr>
        <p:txBody>
          <a:bodyPr wrap="square" rtlCol="0">
            <a:spAutoFit/>
          </a:bodyPr>
          <a:lstStyle/>
          <a:p>
            <a:r>
              <a:rPr lang="en-US" sz="2400" dirty="0"/>
              <a:t>A field ecologist wants to determine the interactions of various populations </a:t>
            </a:r>
            <a:r>
              <a:rPr lang="en-US" sz="2400" dirty="0" smtClean="0"/>
              <a:t>of organisms </a:t>
            </a:r>
            <a:r>
              <a:rPr lang="en-US" sz="2400" dirty="0"/>
              <a:t>living in a large grassland field. Which method is </a:t>
            </a:r>
            <a:r>
              <a:rPr lang="en-US" sz="2400" b="1" i="1" dirty="0"/>
              <a:t>best for conducting</a:t>
            </a:r>
          </a:p>
          <a:p>
            <a:r>
              <a:rPr lang="en-US" sz="2400" dirty="0"/>
              <a:t>this study</a:t>
            </a:r>
            <a:r>
              <a:rPr lang="en-US" sz="2400" dirty="0" smtClean="0"/>
              <a:t>?</a:t>
            </a:r>
          </a:p>
          <a:p>
            <a:endParaRPr lang="en-US" sz="2400" dirty="0"/>
          </a:p>
          <a:p>
            <a:pPr marL="342900" indent="-342900">
              <a:buFont typeface="+mj-lt"/>
              <a:buAutoNum type="alphaLcParenR"/>
            </a:pPr>
            <a:r>
              <a:rPr lang="en-US" sz="2400" dirty="0" smtClean="0"/>
              <a:t>consulting </a:t>
            </a:r>
            <a:r>
              <a:rPr lang="en-US" sz="2400" dirty="0"/>
              <a:t>with local farmers about the diversity of organisms in the </a:t>
            </a:r>
            <a:r>
              <a:rPr lang="en-US" sz="2400" dirty="0" smtClean="0"/>
              <a:t>field </a:t>
            </a:r>
          </a:p>
          <a:p>
            <a:pPr marL="342900" indent="-342900">
              <a:buFont typeface="+mj-lt"/>
              <a:buAutoNum type="alphaLcParenR"/>
            </a:pPr>
            <a:r>
              <a:rPr lang="en-US" sz="2400" dirty="0" smtClean="0"/>
              <a:t>dividing </a:t>
            </a:r>
            <a:r>
              <a:rPr lang="en-US" sz="2400" dirty="0"/>
              <a:t>the field in half, walking over it, counting organisms, and </a:t>
            </a:r>
            <a:r>
              <a:rPr lang="en-US" sz="2400" dirty="0" smtClean="0"/>
              <a:t>then doubling </a:t>
            </a:r>
            <a:r>
              <a:rPr lang="en-US" sz="2400" dirty="0"/>
              <a:t>the </a:t>
            </a:r>
            <a:r>
              <a:rPr lang="en-US" sz="2400" dirty="0" smtClean="0"/>
              <a:t>numbers </a:t>
            </a:r>
          </a:p>
          <a:p>
            <a:pPr marL="342900" indent="-342900">
              <a:buFont typeface="+mj-lt"/>
              <a:buAutoNum type="alphaLcParenR"/>
            </a:pPr>
            <a:r>
              <a:rPr lang="en-US" sz="2400" dirty="0" smtClean="0"/>
              <a:t>walking </a:t>
            </a:r>
            <a:r>
              <a:rPr lang="en-US" sz="2400" dirty="0"/>
              <a:t>over the entire field, collecting the organisms, and then compiling </a:t>
            </a:r>
            <a:r>
              <a:rPr lang="en-US" sz="2400" dirty="0" smtClean="0"/>
              <a:t>a total </a:t>
            </a:r>
          </a:p>
          <a:p>
            <a:pPr marL="342900" indent="-342900">
              <a:buFont typeface="+mj-lt"/>
              <a:buAutoNum type="alphaLcParenR"/>
            </a:pPr>
            <a:r>
              <a:rPr lang="en-US" sz="2400" dirty="0" smtClean="0"/>
              <a:t>observing </a:t>
            </a:r>
            <a:r>
              <a:rPr lang="en-US" sz="2400" dirty="0"/>
              <a:t>the behaviors of different types of organisms several times </a:t>
            </a:r>
            <a:r>
              <a:rPr lang="en-US" sz="2400" dirty="0" smtClean="0"/>
              <a:t>during the </a:t>
            </a:r>
            <a:r>
              <a:rPr lang="en-US" sz="2400" dirty="0"/>
              <a:t>year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762000"/>
            <a:ext cx="8153400" cy="3970318"/>
          </a:xfrm>
          <a:prstGeom prst="rect">
            <a:avLst/>
          </a:prstGeom>
          <a:noFill/>
        </p:spPr>
        <p:txBody>
          <a:bodyPr wrap="square" rtlCol="0">
            <a:spAutoFit/>
          </a:bodyPr>
          <a:lstStyle/>
          <a:p>
            <a:r>
              <a:rPr lang="en-US" sz="2800" dirty="0"/>
              <a:t>Which environmental factor would cause the </a:t>
            </a:r>
            <a:r>
              <a:rPr lang="en-US" sz="2800" b="1" i="1" dirty="0"/>
              <a:t>greatest decrease in the number </a:t>
            </a:r>
            <a:r>
              <a:rPr lang="en-US" sz="2800" b="1" i="1" dirty="0" smtClean="0"/>
              <a:t>of </a:t>
            </a:r>
            <a:r>
              <a:rPr lang="en-US" sz="2800" dirty="0" smtClean="0"/>
              <a:t>species </a:t>
            </a:r>
            <a:r>
              <a:rPr lang="en-US" sz="2800" dirty="0"/>
              <a:t>of plants and animals living in some of the lakes in the United States</a:t>
            </a:r>
            <a:r>
              <a:rPr lang="en-US" sz="2800" dirty="0" smtClean="0"/>
              <a:t>?</a:t>
            </a:r>
            <a:endParaRPr lang="en-US" sz="2800" dirty="0"/>
          </a:p>
          <a:p>
            <a:endParaRPr lang="en-US" sz="2800" dirty="0"/>
          </a:p>
          <a:p>
            <a:pPr marL="342900" indent="-342900">
              <a:buFont typeface="+mj-lt"/>
              <a:buAutoNum type="alphaLcParenR"/>
            </a:pPr>
            <a:r>
              <a:rPr lang="en-US" sz="2800" dirty="0" smtClean="0"/>
              <a:t>increase </a:t>
            </a:r>
            <a:r>
              <a:rPr lang="en-US" sz="2800" dirty="0"/>
              <a:t>in dissolved oxygen </a:t>
            </a:r>
            <a:r>
              <a:rPr lang="en-US" sz="2800" dirty="0" smtClean="0"/>
              <a:t>levels</a:t>
            </a:r>
            <a:endParaRPr lang="en-US" sz="2800" dirty="0"/>
          </a:p>
          <a:p>
            <a:pPr marL="342900" indent="-342900">
              <a:buFont typeface="+mj-lt"/>
              <a:buAutoNum type="alphaLcParenR"/>
            </a:pPr>
            <a:r>
              <a:rPr lang="en-US" sz="2800" dirty="0" smtClean="0"/>
              <a:t>global </a:t>
            </a:r>
            <a:r>
              <a:rPr lang="en-US" sz="2800" dirty="0"/>
              <a:t>warming</a:t>
            </a:r>
          </a:p>
          <a:p>
            <a:pPr marL="342900" indent="-342900">
              <a:buFont typeface="+mj-lt"/>
              <a:buAutoNum type="alphaLcParenR"/>
            </a:pPr>
            <a:r>
              <a:rPr lang="en-US" sz="2800" dirty="0" smtClean="0"/>
              <a:t>ozone </a:t>
            </a:r>
            <a:r>
              <a:rPr lang="en-US" sz="2800" dirty="0"/>
              <a:t>destruction</a:t>
            </a:r>
          </a:p>
          <a:p>
            <a:pPr marL="342900" indent="-342900">
              <a:buFont typeface="+mj-lt"/>
              <a:buAutoNum type="alphaLcParenR"/>
            </a:pPr>
            <a:r>
              <a:rPr lang="en-US" sz="2800" dirty="0" smtClean="0"/>
              <a:t>acid </a:t>
            </a:r>
            <a:r>
              <a:rPr lang="en-US" sz="2800" dirty="0"/>
              <a:t>rain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8153399" cy="4832092"/>
          </a:xfrm>
          <a:prstGeom prst="rect">
            <a:avLst/>
          </a:prstGeom>
          <a:noFill/>
        </p:spPr>
        <p:txBody>
          <a:bodyPr wrap="square" rtlCol="0">
            <a:spAutoFit/>
          </a:bodyPr>
          <a:lstStyle/>
          <a:p>
            <a:r>
              <a:rPr lang="en-US" sz="2800" dirty="0"/>
              <a:t>If worldwide deforestation is not regulated, what could </a:t>
            </a:r>
            <a:r>
              <a:rPr lang="en-US" sz="2800" b="1" i="1" dirty="0"/>
              <a:t>most likely result</a:t>
            </a:r>
            <a:r>
              <a:rPr lang="en-US" sz="2800" b="1" i="1" dirty="0" smtClean="0"/>
              <a:t>?</a:t>
            </a:r>
          </a:p>
          <a:p>
            <a:endParaRPr lang="en-US" sz="2800" b="1" i="1" dirty="0"/>
          </a:p>
          <a:p>
            <a:pPr marL="342900" indent="-342900">
              <a:buFont typeface="+mj-lt"/>
              <a:buAutoNum type="alphaLcParenR"/>
            </a:pPr>
            <a:r>
              <a:rPr lang="en-US" sz="2800" dirty="0" smtClean="0"/>
              <a:t>Acid </a:t>
            </a:r>
            <a:r>
              <a:rPr lang="en-US" sz="2800" dirty="0"/>
              <a:t>rain could lower the pH of rivers and lakes to dangerous levels </a:t>
            </a:r>
            <a:r>
              <a:rPr lang="en-US" sz="2800" dirty="0" smtClean="0"/>
              <a:t>for aquatic </a:t>
            </a:r>
            <a:r>
              <a:rPr lang="en-US" sz="2800" dirty="0"/>
              <a:t>life.</a:t>
            </a:r>
          </a:p>
          <a:p>
            <a:pPr marL="342900" indent="-342900">
              <a:buFont typeface="+mj-lt"/>
              <a:buAutoNum type="alphaLcParenR"/>
            </a:pPr>
            <a:r>
              <a:rPr lang="en-US" sz="2800" dirty="0" smtClean="0"/>
              <a:t>CO2 </a:t>
            </a:r>
            <a:r>
              <a:rPr lang="en-US" sz="2800" dirty="0"/>
              <a:t>levels in the atmosphere could increase and contribute to </a:t>
            </a:r>
            <a:r>
              <a:rPr lang="en-US" sz="2800" dirty="0" smtClean="0"/>
              <a:t>global warming </a:t>
            </a:r>
            <a:r>
              <a:rPr lang="en-US" sz="2800" dirty="0"/>
              <a:t>problems.</a:t>
            </a:r>
          </a:p>
          <a:p>
            <a:pPr marL="342900" indent="-342900">
              <a:buFont typeface="+mj-lt"/>
              <a:buAutoNum type="alphaLcParenR"/>
            </a:pPr>
            <a:r>
              <a:rPr lang="en-US" sz="2800" dirty="0" smtClean="0"/>
              <a:t>Plants </a:t>
            </a:r>
            <a:r>
              <a:rPr lang="en-US" sz="2800" dirty="0"/>
              <a:t>and animals could become better adapted to living in </a:t>
            </a:r>
            <a:r>
              <a:rPr lang="en-US" sz="2800" dirty="0" smtClean="0"/>
              <a:t>desert conditions</a:t>
            </a:r>
            <a:r>
              <a:rPr lang="en-US" sz="2800" dirty="0"/>
              <a:t>.</a:t>
            </a:r>
          </a:p>
          <a:p>
            <a:pPr marL="342900" indent="-342900">
              <a:buFont typeface="+mj-lt"/>
              <a:buAutoNum type="alphaLcParenR"/>
            </a:pPr>
            <a:r>
              <a:rPr lang="en-US" sz="2800" dirty="0" smtClean="0"/>
              <a:t>Future </a:t>
            </a:r>
            <a:r>
              <a:rPr lang="en-US" sz="2800" dirty="0"/>
              <a:t>generations of humans could have an excess of wood and </a:t>
            </a:r>
            <a:r>
              <a:rPr lang="en-US" sz="2800" dirty="0" smtClean="0"/>
              <a:t>paper products</a:t>
            </a:r>
            <a:r>
              <a:rPr lang="en-US" sz="2800" dirty="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Bellringer-5/26/15</a:t>
            </a:r>
            <a:endParaRPr lang="en-US" dirty="0"/>
          </a:p>
        </p:txBody>
      </p:sp>
      <p:sp>
        <p:nvSpPr>
          <p:cNvPr id="3" name="Content Placeholder 2"/>
          <p:cNvSpPr>
            <a:spLocks noGrp="1"/>
          </p:cNvSpPr>
          <p:nvPr>
            <p:ph sz="quarter" idx="1"/>
          </p:nvPr>
        </p:nvSpPr>
        <p:spPr/>
        <p:txBody>
          <a:bodyPr/>
          <a:lstStyle/>
          <a:p>
            <a:r>
              <a:rPr lang="en-US" dirty="0" smtClean="0"/>
              <a:t>Label the parts of the cell with the correct name. Is this a plant or animal cell? </a:t>
            </a:r>
            <a:endParaRPr lang="en-US" dirty="0"/>
          </a:p>
        </p:txBody>
      </p:sp>
      <p:pic>
        <p:nvPicPr>
          <p:cNvPr id="4" name="Picture 3" descr="http://cache4.asset-cache.net/gc/165814604-diagram-of-plant-and-animal-cells-gettyimages.jpg?v=1&amp;c=IWSAsset&amp;k=2&amp;d=ojj5rY53fzfyxpZgjtUE%2BYVIr7D7%2FqwFCf6osUJT%2F88%3D"/>
          <p:cNvPicPr/>
          <p:nvPr/>
        </p:nvPicPr>
        <p:blipFill>
          <a:blip r:embed="rId2" cstate="print"/>
          <a:srcRect l="54291"/>
          <a:stretch>
            <a:fillRect/>
          </a:stretch>
        </p:blipFill>
        <p:spPr bwMode="auto">
          <a:xfrm>
            <a:off x="3124200" y="2514600"/>
            <a:ext cx="2895600" cy="4114800"/>
          </a:xfrm>
          <a:prstGeom prst="rect">
            <a:avLst/>
          </a:prstGeom>
          <a:noFill/>
        </p:spPr>
      </p:pic>
      <p:cxnSp>
        <p:nvCxnSpPr>
          <p:cNvPr id="6" name="Straight Arrow Connector 5"/>
          <p:cNvCxnSpPr/>
          <p:nvPr/>
        </p:nvCxnSpPr>
        <p:spPr>
          <a:xfrm flipH="1">
            <a:off x="5105400" y="4038600"/>
            <a:ext cx="1828800" cy="1066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81200" y="3352800"/>
            <a:ext cx="198120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334000" y="2590800"/>
            <a:ext cx="15240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410200" y="3352800"/>
            <a:ext cx="2362200" cy="304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752600" y="5257800"/>
            <a:ext cx="1600200" cy="76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743200" y="2667000"/>
            <a:ext cx="990600" cy="1066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4800" y="2743200"/>
            <a:ext cx="8534400" cy="3581400"/>
          </a:xfrm>
        </p:spPr>
        <p:txBody>
          <a:bodyPr>
            <a:normAutofit fontScale="92500" lnSpcReduction="20000"/>
          </a:bodyPr>
          <a:lstStyle/>
          <a:p>
            <a:r>
              <a:rPr lang="en-US" dirty="0" smtClean="0"/>
              <a:t>Unit 2</a:t>
            </a:r>
          </a:p>
          <a:p>
            <a:endParaRPr lang="en-US" dirty="0" smtClean="0"/>
          </a:p>
          <a:p>
            <a:pPr algn="l">
              <a:buFont typeface="Arial" pitchFamily="34" charset="0"/>
              <a:buChar char="•"/>
            </a:pPr>
            <a:r>
              <a:rPr lang="en-US" dirty="0" smtClean="0">
                <a:latin typeface="Arial" pitchFamily="34" charset="0"/>
                <a:cs typeface="Arial" pitchFamily="34" charset="0"/>
              </a:rPr>
              <a:t>Bio.1.1.1 Summarize the structure and function of organelles in eukaryotic cells (including the nucleus, plasma membrane, cell wall, mitochondria, vacuoles, chloroplasts, and ribosomes) and ways that these organelles interact with each other to perform the function of the cell. </a:t>
            </a:r>
          </a:p>
          <a:p>
            <a:pPr algn="l">
              <a:buFont typeface="Arial" pitchFamily="34" charset="0"/>
              <a:buChar char="•"/>
            </a:pPr>
            <a:r>
              <a:rPr lang="en-US" dirty="0" smtClean="0">
                <a:latin typeface="Arial" pitchFamily="34" charset="0"/>
                <a:cs typeface="Arial" pitchFamily="34" charset="0"/>
              </a:rPr>
              <a:t>Bio.1.1.2 Compare prokaryotic and eukaryotic cells in terms of their general structures (plasma membrane and genetic material) and degree of complexity. </a:t>
            </a:r>
          </a:p>
          <a:p>
            <a:pPr algn="l">
              <a:buFont typeface="Arial" pitchFamily="34" charset="0"/>
              <a:buChar char="•"/>
            </a:pPr>
            <a:r>
              <a:rPr lang="en-US" dirty="0" smtClean="0">
                <a:latin typeface="Arial" pitchFamily="34" charset="0"/>
                <a:cs typeface="Arial" pitchFamily="34" charset="0"/>
              </a:rPr>
              <a:t>Bio.1.1.3 Explain how instructions in DNA lead to cell differentiation and result in cells specialized to perform specific functions in multicellular organisms.</a:t>
            </a:r>
          </a:p>
          <a:p>
            <a:pPr algn="l">
              <a:buFont typeface="Arial" pitchFamily="34" charset="0"/>
              <a:buChar char="•"/>
            </a:pPr>
            <a:r>
              <a:rPr lang="en-US" dirty="0" smtClean="0">
                <a:latin typeface="Arial" pitchFamily="34" charset="0"/>
                <a:cs typeface="Arial" pitchFamily="34" charset="0"/>
              </a:rPr>
              <a:t>Bio.1.2.3 Explain how specific cell adaptations help cells survive in particular environments (focus on unicellular organisms).</a:t>
            </a:r>
            <a:endParaRPr lang="en-US" dirty="0">
              <a:latin typeface="Arial" pitchFamily="34" charset="0"/>
              <a:cs typeface="Arial" pitchFamily="34" charset="0"/>
            </a:endParaRPr>
          </a:p>
        </p:txBody>
      </p:sp>
      <p:sp>
        <p:nvSpPr>
          <p:cNvPr id="4" name="Title 3"/>
          <p:cNvSpPr>
            <a:spLocks noGrp="1"/>
          </p:cNvSpPr>
          <p:nvPr>
            <p:ph type="title"/>
          </p:nvPr>
        </p:nvSpPr>
        <p:spPr/>
        <p:txBody>
          <a:bodyPr/>
          <a:lstStyle/>
          <a:p>
            <a:r>
              <a:rPr lang="en-US" dirty="0" smtClean="0"/>
              <a:t>Cells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382000" cy="1673225"/>
          </a:xfrm>
        </p:spPr>
        <p:txBody>
          <a:bodyPr/>
          <a:lstStyle/>
          <a:p>
            <a:pPr algn="l">
              <a:buFont typeface="Arial" pitchFamily="34" charset="0"/>
              <a:buChar char="•"/>
            </a:pPr>
            <a:r>
              <a:rPr lang="en-US" dirty="0" smtClean="0">
                <a:latin typeface="Gisha" pitchFamily="34" charset="-79"/>
                <a:cs typeface="Gisha" pitchFamily="34" charset="-79"/>
              </a:rPr>
              <a:t>Prokaryotic cells= Simple Cells (ex. Bacteria)</a:t>
            </a:r>
          </a:p>
          <a:p>
            <a:pPr algn="l"/>
            <a:endParaRPr lang="en-US" dirty="0" smtClean="0">
              <a:latin typeface="Gisha" pitchFamily="34" charset="-79"/>
              <a:cs typeface="Gisha" pitchFamily="34" charset="-79"/>
            </a:endParaRPr>
          </a:p>
          <a:p>
            <a:pPr algn="l">
              <a:buFont typeface="Arial" pitchFamily="34" charset="0"/>
              <a:buChar char="•"/>
            </a:pPr>
            <a:r>
              <a:rPr lang="en-US" dirty="0" smtClean="0">
                <a:latin typeface="Gisha" pitchFamily="34" charset="-79"/>
                <a:cs typeface="Gisha" pitchFamily="34" charset="-79"/>
              </a:rPr>
              <a:t>Eukaryotic cells= complex cells (ex. Animal and plant cells)</a:t>
            </a:r>
          </a:p>
          <a:p>
            <a:endParaRPr lang="en-US" dirty="0" smtClean="0">
              <a:latin typeface="Gisha" pitchFamily="34" charset="-79"/>
              <a:cs typeface="Gisha" pitchFamily="34" charset="-79"/>
            </a:endParaRPr>
          </a:p>
        </p:txBody>
      </p:sp>
      <p:sp>
        <p:nvSpPr>
          <p:cNvPr id="3" name="Title 2"/>
          <p:cNvSpPr>
            <a:spLocks noGrp="1"/>
          </p:cNvSpPr>
          <p:nvPr>
            <p:ph type="title"/>
          </p:nvPr>
        </p:nvSpPr>
        <p:spPr/>
        <p:txBody>
          <a:bodyPr>
            <a:normAutofit fontScale="90000"/>
          </a:bodyPr>
          <a:lstStyle/>
          <a:p>
            <a:r>
              <a:rPr lang="en-US" dirty="0" smtClean="0"/>
              <a:t>Bio.1.1.2 Infer that prokaryotic cells are less complex than eukaryotic cells. </a:t>
            </a:r>
            <a:endParaRPr lang="en-US" dirty="0"/>
          </a:p>
        </p:txBody>
      </p:sp>
      <p:pic>
        <p:nvPicPr>
          <p:cNvPr id="8194" name="Picture 2" descr="http://www.daviddarling.info/images/cell_types.gif"/>
          <p:cNvPicPr>
            <a:picLocks noChangeAspect="1" noChangeArrowheads="1"/>
          </p:cNvPicPr>
          <p:nvPr/>
        </p:nvPicPr>
        <p:blipFill>
          <a:blip r:embed="rId2" cstate="print"/>
          <a:srcRect/>
          <a:stretch>
            <a:fillRect/>
          </a:stretch>
        </p:blipFill>
        <p:spPr bwMode="auto">
          <a:xfrm>
            <a:off x="1676400" y="3886200"/>
            <a:ext cx="5486400" cy="229209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Bio.1.1.2 Compare the structure of prokaryotic and eukaryotic cells</a:t>
            </a:r>
            <a:endParaRPr lang="en-US" dirty="0"/>
          </a:p>
        </p:txBody>
      </p:sp>
      <p:graphicFrame>
        <p:nvGraphicFramePr>
          <p:cNvPr id="5" name="Table 4"/>
          <p:cNvGraphicFramePr>
            <a:graphicFrameLocks noGrp="1"/>
          </p:cNvGraphicFramePr>
          <p:nvPr/>
        </p:nvGraphicFramePr>
        <p:xfrm>
          <a:off x="990600" y="2743200"/>
          <a:ext cx="7162800" cy="2773680"/>
        </p:xfrm>
        <a:graphic>
          <a:graphicData uri="http://schemas.openxmlformats.org/drawingml/2006/table">
            <a:tbl>
              <a:tblPr firstRow="1" bandRow="1">
                <a:tableStyleId>{5C22544A-7EE6-4342-B048-85BDC9FD1C3A}</a:tableStyleId>
              </a:tblPr>
              <a:tblGrid>
                <a:gridCol w="2387600"/>
                <a:gridCol w="2387600"/>
                <a:gridCol w="2387600"/>
              </a:tblGrid>
              <a:tr h="693420">
                <a:tc>
                  <a:txBody>
                    <a:bodyPr/>
                    <a:lstStyle/>
                    <a:p>
                      <a:pPr algn="ctr"/>
                      <a:r>
                        <a:rPr lang="en-US" dirty="0" smtClean="0"/>
                        <a:t>PROKARYOTIC</a:t>
                      </a:r>
                      <a:endParaRPr lang="en-US" dirty="0"/>
                    </a:p>
                  </a:txBody>
                  <a:tcPr>
                    <a:solidFill>
                      <a:srgbClr val="69D8FF"/>
                    </a:solidFill>
                  </a:tcPr>
                </a:tc>
                <a:tc>
                  <a:txBody>
                    <a:bodyPr/>
                    <a:lstStyle/>
                    <a:p>
                      <a:pPr algn="ctr"/>
                      <a:r>
                        <a:rPr lang="en-US" dirty="0" smtClean="0"/>
                        <a:t>SIMILARITIES</a:t>
                      </a:r>
                      <a:endParaRPr lang="en-US" dirty="0"/>
                    </a:p>
                  </a:txBody>
                  <a:tcPr>
                    <a:solidFill>
                      <a:srgbClr val="CC00FF"/>
                    </a:solidFill>
                  </a:tcPr>
                </a:tc>
                <a:tc>
                  <a:txBody>
                    <a:bodyPr/>
                    <a:lstStyle/>
                    <a:p>
                      <a:pPr algn="ctr"/>
                      <a:r>
                        <a:rPr lang="en-US" dirty="0" smtClean="0"/>
                        <a:t>EUKARYOTIC</a:t>
                      </a:r>
                      <a:endParaRPr lang="en-US" dirty="0"/>
                    </a:p>
                  </a:txBody>
                  <a:tcPr>
                    <a:solidFill>
                      <a:srgbClr val="FF0000"/>
                    </a:solidFill>
                  </a:tcPr>
                </a:tc>
              </a:tr>
              <a:tr h="693420">
                <a:tc>
                  <a:txBody>
                    <a:bodyPr/>
                    <a:lstStyle/>
                    <a:p>
                      <a:r>
                        <a:rPr lang="en-US" dirty="0" smtClean="0"/>
                        <a:t>Smaller</a:t>
                      </a:r>
                      <a:endParaRPr lang="en-US" dirty="0"/>
                    </a:p>
                  </a:txBody>
                  <a:tcPr>
                    <a:solidFill>
                      <a:srgbClr val="69D8FF"/>
                    </a:solidFill>
                  </a:tcPr>
                </a:tc>
                <a:tc>
                  <a:txBody>
                    <a:bodyPr/>
                    <a:lstStyle/>
                    <a:p>
                      <a:r>
                        <a:rPr lang="en-US" baseline="0" dirty="0" smtClean="0"/>
                        <a:t>Ribosomes</a:t>
                      </a:r>
                      <a:endParaRPr lang="en-US" dirty="0"/>
                    </a:p>
                  </a:txBody>
                  <a:tcPr>
                    <a:solidFill>
                      <a:srgbClr val="CC00FF"/>
                    </a:solidFill>
                  </a:tcPr>
                </a:tc>
                <a:tc>
                  <a:txBody>
                    <a:bodyPr/>
                    <a:lstStyle/>
                    <a:p>
                      <a:r>
                        <a:rPr lang="en-US" dirty="0" smtClean="0"/>
                        <a:t>Larger</a:t>
                      </a:r>
                      <a:endParaRPr lang="en-US" dirty="0"/>
                    </a:p>
                  </a:txBody>
                  <a:tcPr>
                    <a:solidFill>
                      <a:srgbClr val="FF0000"/>
                    </a:solidFill>
                  </a:tcPr>
                </a:tc>
              </a:tr>
              <a:tr h="693420">
                <a:tc>
                  <a:txBody>
                    <a:bodyPr/>
                    <a:lstStyle/>
                    <a:p>
                      <a:r>
                        <a:rPr lang="en-US" dirty="0" smtClean="0"/>
                        <a:t>Circular</a:t>
                      </a:r>
                      <a:r>
                        <a:rPr lang="en-US" baseline="0" dirty="0" smtClean="0"/>
                        <a:t> DNA</a:t>
                      </a:r>
                      <a:endParaRPr lang="en-US" dirty="0"/>
                    </a:p>
                  </a:txBody>
                  <a:tcPr>
                    <a:solidFill>
                      <a:srgbClr val="69D8FF"/>
                    </a:solidFill>
                  </a:tcPr>
                </a:tc>
                <a:tc>
                  <a:txBody>
                    <a:bodyPr/>
                    <a:lstStyle/>
                    <a:p>
                      <a:r>
                        <a:rPr lang="en-US" dirty="0" smtClean="0"/>
                        <a:t>DNA/RNA</a:t>
                      </a:r>
                      <a:endParaRPr lang="en-US" dirty="0"/>
                    </a:p>
                  </a:txBody>
                  <a:tcPr>
                    <a:solidFill>
                      <a:srgbClr val="CC00FF"/>
                    </a:solidFill>
                  </a:tcPr>
                </a:tc>
                <a:tc>
                  <a:txBody>
                    <a:bodyPr/>
                    <a:lstStyle/>
                    <a:p>
                      <a:r>
                        <a:rPr lang="en-US" dirty="0" smtClean="0"/>
                        <a:t>DNA in nucleus</a:t>
                      </a:r>
                      <a:endParaRPr lang="en-US" dirty="0"/>
                    </a:p>
                  </a:txBody>
                  <a:tcPr>
                    <a:solidFill>
                      <a:srgbClr val="FF0000"/>
                    </a:solidFill>
                  </a:tcPr>
                </a:tc>
              </a:tr>
              <a:tr h="693420">
                <a:tc>
                  <a:txBody>
                    <a:bodyPr/>
                    <a:lstStyle/>
                    <a:p>
                      <a:r>
                        <a:rPr lang="en-US" dirty="0" smtClean="0"/>
                        <a:t>NO membrane bound</a:t>
                      </a:r>
                      <a:r>
                        <a:rPr lang="en-US" baseline="0" dirty="0" smtClean="0"/>
                        <a:t> organelles</a:t>
                      </a:r>
                      <a:endParaRPr lang="en-US" dirty="0"/>
                    </a:p>
                  </a:txBody>
                  <a:tcPr>
                    <a:solidFill>
                      <a:srgbClr val="69D8FF"/>
                    </a:solidFill>
                  </a:tcPr>
                </a:tc>
                <a:tc>
                  <a:txBody>
                    <a:bodyPr/>
                    <a:lstStyle/>
                    <a:p>
                      <a:r>
                        <a:rPr lang="en-US" dirty="0" smtClean="0"/>
                        <a:t>Cell Membrane</a:t>
                      </a:r>
                      <a:endParaRPr lang="en-US" dirty="0"/>
                    </a:p>
                  </a:txBody>
                  <a:tcPr>
                    <a:solidFill>
                      <a:srgbClr val="CC00FF"/>
                    </a:solidFill>
                  </a:tcPr>
                </a:tc>
                <a:tc>
                  <a:txBody>
                    <a:bodyPr/>
                    <a:lstStyle/>
                    <a:p>
                      <a:r>
                        <a:rPr lang="en-US" dirty="0" smtClean="0"/>
                        <a:t>HAS membrane bound organelles</a:t>
                      </a:r>
                      <a:endParaRPr lang="en-US" dirty="0"/>
                    </a:p>
                  </a:txBody>
                  <a:tcPr>
                    <a:solidFill>
                      <a:srgbClr val="FF0000"/>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533400"/>
            <a:ext cx="8915400" cy="1524000"/>
          </a:xfrm>
        </p:spPr>
        <p:txBody>
          <a:bodyPr>
            <a:noAutofit/>
          </a:bodyPr>
          <a:lstStyle/>
          <a:p>
            <a:r>
              <a:rPr lang="en-US" sz="3200" dirty="0" smtClean="0"/>
              <a:t>Bio.1.1.1 Identify these cell organelles in diagrams of plant and animal cells.</a:t>
            </a:r>
            <a:endParaRPr lang="en-US" sz="3200" dirty="0"/>
          </a:p>
        </p:txBody>
      </p:sp>
      <p:pic>
        <p:nvPicPr>
          <p:cNvPr id="4" name="Picture 3" descr="http://cache4.asset-cache.net/gc/165814604-diagram-of-plant-and-animal-cells-gettyimages.jpg?v=1&amp;c=IWSAsset&amp;k=2&amp;d=ojj5rY53fzfyxpZgjtUE%2BYVIr7D7%2FqwFCf6osUJT%2F88%3D"/>
          <p:cNvPicPr/>
          <p:nvPr/>
        </p:nvPicPr>
        <p:blipFill>
          <a:blip r:embed="rId2" cstate="print"/>
          <a:srcRect t="6997" r="46307" b="9038"/>
          <a:stretch>
            <a:fillRect/>
          </a:stretch>
        </p:blipFill>
        <p:spPr bwMode="auto">
          <a:xfrm>
            <a:off x="381000" y="2514600"/>
            <a:ext cx="3733800" cy="3733800"/>
          </a:xfrm>
          <a:prstGeom prst="rect">
            <a:avLst/>
          </a:prstGeom>
          <a:noFill/>
        </p:spPr>
      </p:pic>
      <p:pic>
        <p:nvPicPr>
          <p:cNvPr id="5" name="Picture 4" descr="http://cache4.asset-cache.net/gc/165814604-diagram-of-plant-and-animal-cells-gettyimages.jpg?v=1&amp;c=IWSAsset&amp;k=2&amp;d=ojj5rY53fzfyxpZgjtUE%2BYVIr7D7%2FqwFCf6osUJT%2F88%3D"/>
          <p:cNvPicPr/>
          <p:nvPr/>
        </p:nvPicPr>
        <p:blipFill>
          <a:blip r:embed="rId2" cstate="print"/>
          <a:srcRect l="54291"/>
          <a:stretch>
            <a:fillRect/>
          </a:stretch>
        </p:blipFill>
        <p:spPr bwMode="auto">
          <a:xfrm>
            <a:off x="5867400" y="2362200"/>
            <a:ext cx="2895600" cy="4114800"/>
          </a:xfrm>
          <a:prstGeom prst="rect">
            <a:avLst/>
          </a:prstGeom>
          <a:noFill/>
        </p:spPr>
      </p:pic>
      <p:sp>
        <p:nvSpPr>
          <p:cNvPr id="8" name="TextBox 7"/>
          <p:cNvSpPr txBox="1"/>
          <p:nvPr/>
        </p:nvSpPr>
        <p:spPr>
          <a:xfrm>
            <a:off x="3962400" y="2895600"/>
            <a:ext cx="2105063" cy="2950359"/>
          </a:xfrm>
          <a:prstGeom prst="rect">
            <a:avLst/>
          </a:prstGeom>
          <a:noFill/>
        </p:spPr>
        <p:txBody>
          <a:bodyPr wrap="none" rtlCol="0">
            <a:spAutoFit/>
          </a:bodyPr>
          <a:lstStyle/>
          <a:p>
            <a:pPr algn="ctr">
              <a:lnSpc>
                <a:spcPct val="150000"/>
              </a:lnSpc>
            </a:pPr>
            <a:r>
              <a:rPr lang="en-US" dirty="0" smtClean="0"/>
              <a:t>Nucleus</a:t>
            </a:r>
          </a:p>
          <a:p>
            <a:pPr algn="ctr">
              <a:lnSpc>
                <a:spcPct val="150000"/>
              </a:lnSpc>
            </a:pPr>
            <a:r>
              <a:rPr lang="en-US" dirty="0" smtClean="0"/>
              <a:t>Plasma Membrane</a:t>
            </a:r>
          </a:p>
          <a:p>
            <a:pPr algn="ctr">
              <a:lnSpc>
                <a:spcPct val="150000"/>
              </a:lnSpc>
            </a:pPr>
            <a:r>
              <a:rPr lang="en-US" dirty="0" smtClean="0"/>
              <a:t>Cell Wall</a:t>
            </a:r>
          </a:p>
          <a:p>
            <a:pPr algn="ctr">
              <a:lnSpc>
                <a:spcPct val="150000"/>
              </a:lnSpc>
            </a:pPr>
            <a:r>
              <a:rPr lang="en-US" dirty="0" smtClean="0"/>
              <a:t>Mitochondria</a:t>
            </a:r>
          </a:p>
          <a:p>
            <a:pPr algn="ctr">
              <a:lnSpc>
                <a:spcPct val="150000"/>
              </a:lnSpc>
            </a:pPr>
            <a:r>
              <a:rPr lang="en-US" dirty="0" smtClean="0"/>
              <a:t>Vacuole</a:t>
            </a:r>
          </a:p>
          <a:p>
            <a:pPr algn="ctr">
              <a:lnSpc>
                <a:spcPct val="150000"/>
              </a:lnSpc>
            </a:pPr>
            <a:r>
              <a:rPr lang="en-US" dirty="0" smtClean="0"/>
              <a:t>Chloroplast</a:t>
            </a:r>
          </a:p>
          <a:p>
            <a:pPr algn="ctr">
              <a:lnSpc>
                <a:spcPct val="150000"/>
              </a:lnSpc>
            </a:pPr>
            <a:r>
              <a:rPr lang="en-US" dirty="0" smtClean="0"/>
              <a:t>Ribosome</a:t>
            </a:r>
          </a:p>
        </p:txBody>
      </p:sp>
      <p:cxnSp>
        <p:nvCxnSpPr>
          <p:cNvPr id="11" name="Straight Arrow Connector 10"/>
          <p:cNvCxnSpPr/>
          <p:nvPr/>
        </p:nvCxnSpPr>
        <p:spPr>
          <a:xfrm flipH="1">
            <a:off x="2362200" y="3124200"/>
            <a:ext cx="2133600" cy="685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86400" y="3200400"/>
            <a:ext cx="114300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810000" y="3581400"/>
            <a:ext cx="228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19800" y="3581400"/>
            <a:ext cx="228600" cy="152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3962400"/>
            <a:ext cx="5334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905000" y="4343400"/>
            <a:ext cx="2362200" cy="1219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715000" y="3505200"/>
            <a:ext cx="2209800" cy="914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667000" y="4800600"/>
            <a:ext cx="190500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410200" y="4800600"/>
            <a:ext cx="2057400" cy="609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562600" y="5257800"/>
            <a:ext cx="137160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3124200" y="5410200"/>
            <a:ext cx="13716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62600" y="5638800"/>
            <a:ext cx="990600" cy="2286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04800" y="2743200"/>
            <a:ext cx="5257800" cy="3429000"/>
          </a:xfrm>
        </p:spPr>
        <p:txBody>
          <a:bodyPr>
            <a:normAutofit/>
          </a:bodyPr>
          <a:lstStyle/>
          <a:p>
            <a:pPr algn="l"/>
            <a:r>
              <a:rPr lang="en-US" sz="2000" dirty="0" smtClean="0">
                <a:latin typeface="Gisha" pitchFamily="34" charset="-79"/>
                <a:cs typeface="Gisha" pitchFamily="34" charset="-79"/>
              </a:rPr>
              <a:t>Nucleus- control center; DNA found here</a:t>
            </a:r>
          </a:p>
          <a:p>
            <a:pPr algn="l"/>
            <a:endParaRPr lang="en-US" sz="2000" dirty="0" smtClean="0">
              <a:latin typeface="Gisha" pitchFamily="34" charset="-79"/>
              <a:cs typeface="Gisha" pitchFamily="34" charset="-79"/>
            </a:endParaRPr>
          </a:p>
          <a:p>
            <a:pPr algn="l"/>
            <a:r>
              <a:rPr lang="en-US" sz="2000" dirty="0" smtClean="0">
                <a:latin typeface="Gisha" pitchFamily="34" charset="-79"/>
                <a:cs typeface="Gisha" pitchFamily="34" charset="-79"/>
              </a:rPr>
              <a:t>Plasma Membrane-controls what goes in and out</a:t>
            </a:r>
          </a:p>
          <a:p>
            <a:pPr algn="l"/>
            <a:endParaRPr lang="en-US" sz="2000" dirty="0" smtClean="0">
              <a:latin typeface="Gisha" pitchFamily="34" charset="-79"/>
              <a:cs typeface="Gisha" pitchFamily="34" charset="-79"/>
            </a:endParaRPr>
          </a:p>
          <a:p>
            <a:pPr algn="l"/>
            <a:r>
              <a:rPr lang="en-US" sz="2000" dirty="0" smtClean="0">
                <a:latin typeface="Gisha" pitchFamily="34" charset="-79"/>
                <a:cs typeface="Gisha" pitchFamily="34" charset="-79"/>
              </a:rPr>
              <a:t>Mitochondria- provides energy through ATP during respiration</a:t>
            </a:r>
          </a:p>
          <a:p>
            <a:pPr algn="l"/>
            <a:endParaRPr lang="en-US" sz="2000" dirty="0">
              <a:latin typeface="Gisha" pitchFamily="34" charset="-79"/>
              <a:cs typeface="Gisha" pitchFamily="34" charset="-79"/>
            </a:endParaRPr>
          </a:p>
        </p:txBody>
      </p:sp>
      <p:sp>
        <p:nvSpPr>
          <p:cNvPr id="6" name="Title 5"/>
          <p:cNvSpPr>
            <a:spLocks noGrp="1"/>
          </p:cNvSpPr>
          <p:nvPr>
            <p:ph type="title"/>
          </p:nvPr>
        </p:nvSpPr>
        <p:spPr>
          <a:xfrm>
            <a:off x="228600" y="533400"/>
            <a:ext cx="8915400" cy="1524000"/>
          </a:xfrm>
        </p:spPr>
        <p:txBody>
          <a:bodyPr>
            <a:noAutofit/>
          </a:bodyPr>
          <a:lstStyle/>
          <a:p>
            <a:r>
              <a:rPr lang="en-US" sz="3200" dirty="0" smtClean="0"/>
              <a:t>Bio.1.1.1 Identify these cell organelles in diagrams of plant and animal cells.</a:t>
            </a:r>
            <a:endParaRPr lang="en-US" sz="3200" dirty="0"/>
          </a:p>
        </p:txBody>
      </p:sp>
      <p:pic>
        <p:nvPicPr>
          <p:cNvPr id="4" name="Picture 3" descr="http://cache4.asset-cache.net/gc/165814604-diagram-of-plant-and-animal-cells-gettyimages.jpg?v=1&amp;c=IWSAsset&amp;k=2&amp;d=ojj5rY53fzfyxpZgjtUE%2BYVIr7D7%2FqwFCf6osUJT%2F88%3D"/>
          <p:cNvPicPr/>
          <p:nvPr/>
        </p:nvPicPr>
        <p:blipFill>
          <a:blip r:embed="rId2" cstate="print"/>
          <a:srcRect t="6997" r="46307" b="9038"/>
          <a:stretch>
            <a:fillRect/>
          </a:stretch>
        </p:blipFill>
        <p:spPr bwMode="auto">
          <a:xfrm>
            <a:off x="5181600" y="2514600"/>
            <a:ext cx="3733800" cy="3733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81000" y="2743200"/>
            <a:ext cx="4876800" cy="2133600"/>
          </a:xfrm>
        </p:spPr>
        <p:txBody>
          <a:bodyPr>
            <a:noAutofit/>
          </a:bodyPr>
          <a:lstStyle/>
          <a:p>
            <a:pPr algn="l"/>
            <a:r>
              <a:rPr lang="en-US" sz="2000" dirty="0" smtClean="0">
                <a:latin typeface="Gisha" pitchFamily="34" charset="-79"/>
                <a:cs typeface="Gisha" pitchFamily="34" charset="-79"/>
              </a:rPr>
              <a:t>Ribosomes- where proteins are made</a:t>
            </a:r>
          </a:p>
          <a:p>
            <a:pPr algn="l"/>
            <a:endParaRPr lang="en-US" sz="2000" dirty="0" smtClean="0">
              <a:latin typeface="Gisha" pitchFamily="34" charset="-79"/>
              <a:cs typeface="Gisha" pitchFamily="34" charset="-79"/>
            </a:endParaRPr>
          </a:p>
          <a:p>
            <a:pPr algn="l"/>
            <a:r>
              <a:rPr lang="en-US" sz="2000" dirty="0" smtClean="0">
                <a:latin typeface="Gisha" pitchFamily="34" charset="-79"/>
                <a:cs typeface="Gisha" pitchFamily="34" charset="-79"/>
              </a:rPr>
              <a:t>Vacuole-storage of water/food; 1 large in plants, many small in animal cells</a:t>
            </a:r>
            <a:endParaRPr lang="en-US" sz="2000" dirty="0">
              <a:latin typeface="Gisha" pitchFamily="34" charset="-79"/>
              <a:cs typeface="Gisha" pitchFamily="34" charset="-79"/>
            </a:endParaRPr>
          </a:p>
        </p:txBody>
      </p:sp>
      <p:sp>
        <p:nvSpPr>
          <p:cNvPr id="6" name="Title 5"/>
          <p:cNvSpPr>
            <a:spLocks noGrp="1"/>
          </p:cNvSpPr>
          <p:nvPr>
            <p:ph type="title"/>
          </p:nvPr>
        </p:nvSpPr>
        <p:spPr>
          <a:xfrm>
            <a:off x="228600" y="533400"/>
            <a:ext cx="8915400" cy="1524000"/>
          </a:xfrm>
        </p:spPr>
        <p:txBody>
          <a:bodyPr>
            <a:noAutofit/>
          </a:bodyPr>
          <a:lstStyle/>
          <a:p>
            <a:r>
              <a:rPr lang="en-US" sz="3200" dirty="0" smtClean="0"/>
              <a:t>Bio.1.1.1 Identify these cell organelles in diagrams of plant and animal cells.</a:t>
            </a:r>
            <a:endParaRPr lang="en-US" sz="3200" dirty="0"/>
          </a:p>
        </p:txBody>
      </p:sp>
      <p:pic>
        <p:nvPicPr>
          <p:cNvPr id="4" name="Picture 3" descr="http://cache4.asset-cache.net/gc/165814604-diagram-of-plant-and-animal-cells-gettyimages.jpg?v=1&amp;c=IWSAsset&amp;k=2&amp;d=ojj5rY53fzfyxpZgjtUE%2BYVIr7D7%2FqwFCf6osUJT%2F88%3D"/>
          <p:cNvPicPr/>
          <p:nvPr/>
        </p:nvPicPr>
        <p:blipFill>
          <a:blip r:embed="rId2" cstate="print"/>
          <a:srcRect t="6997" r="46307" b="9038"/>
          <a:stretch>
            <a:fillRect/>
          </a:stretch>
        </p:blipFill>
        <p:spPr bwMode="auto">
          <a:xfrm>
            <a:off x="5181600" y="2438400"/>
            <a:ext cx="3733800" cy="3733800"/>
          </a:xfrm>
          <a:prstGeom prst="rect">
            <a:avLst/>
          </a:prstGeom>
          <a:noFill/>
        </p:spPr>
      </p:pic>
      <p:pic>
        <p:nvPicPr>
          <p:cNvPr id="5" name="Picture 2" descr="http://www.biology4kids.com/files/art/cell_vacuole1.jpg"/>
          <p:cNvPicPr>
            <a:picLocks noChangeAspect="1" noChangeArrowheads="1"/>
          </p:cNvPicPr>
          <p:nvPr/>
        </p:nvPicPr>
        <p:blipFill>
          <a:blip r:embed="rId3" cstate="print"/>
          <a:srcRect/>
          <a:stretch>
            <a:fillRect/>
          </a:stretch>
        </p:blipFill>
        <p:spPr bwMode="auto">
          <a:xfrm>
            <a:off x="381000" y="5240159"/>
            <a:ext cx="4519168" cy="161784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533400"/>
            <a:ext cx="7772400" cy="1752600"/>
          </a:xfrm>
        </p:spPr>
        <p:txBody>
          <a:bodyPr>
            <a:noAutofit/>
          </a:bodyPr>
          <a:lstStyle/>
          <a:p>
            <a:pPr lvl="0" algn="l">
              <a:spcBef>
                <a:spcPts val="0"/>
              </a:spcBef>
            </a:pPr>
            <a:r>
              <a:rPr lang="en-US" sz="2400" dirty="0" smtClean="0">
                <a:solidFill>
                  <a:schemeClr val="bg1"/>
                </a:solidFill>
                <a:latin typeface="Calibri" panose="020F0502020204030204"/>
                <a:ea typeface="+mn-ea"/>
                <a:cs typeface="+mn-cs"/>
              </a:rPr>
              <a:t>Bio.2.1.1</a:t>
            </a:r>
            <a:br>
              <a:rPr lang="en-US" sz="2400" dirty="0" smtClean="0">
                <a:solidFill>
                  <a:schemeClr val="bg1"/>
                </a:solidFill>
                <a:latin typeface="Calibri" panose="020F0502020204030204"/>
                <a:ea typeface="+mn-ea"/>
                <a:cs typeface="+mn-cs"/>
              </a:rPr>
            </a:br>
            <a:r>
              <a:rPr lang="en-US" sz="2400" dirty="0" smtClean="0">
                <a:solidFill>
                  <a:schemeClr val="bg1"/>
                </a:solidFill>
                <a:latin typeface="Calibri" panose="020F0502020204030204"/>
                <a:ea typeface="+mn-ea"/>
                <a:cs typeface="+mn-cs"/>
              </a:rPr>
              <a:t>Summarize </a:t>
            </a:r>
            <a:r>
              <a:rPr lang="en-US" sz="2400" dirty="0">
                <a:solidFill>
                  <a:schemeClr val="bg1"/>
                </a:solidFill>
                <a:latin typeface="Calibri" panose="020F0502020204030204"/>
                <a:ea typeface="+mn-ea"/>
                <a:cs typeface="+mn-cs"/>
              </a:rPr>
              <a:t>the nitrogen cycle (including the role of nitrogen fixing bacteria) and its importance to synthesis of proteins and DNA.</a:t>
            </a:r>
            <a:br>
              <a:rPr lang="en-US" sz="2400" dirty="0">
                <a:solidFill>
                  <a:schemeClr val="bg1"/>
                </a:solidFill>
                <a:latin typeface="Calibri" panose="020F0502020204030204"/>
                <a:ea typeface="+mn-ea"/>
                <a:cs typeface="+mn-cs"/>
              </a:rPr>
            </a:br>
            <a:endParaRPr lang="en-US" sz="2400" dirty="0">
              <a:solidFill>
                <a:schemeClr val="bg1"/>
              </a:solidFill>
            </a:endParaRPr>
          </a:p>
        </p:txBody>
      </p:sp>
      <p:pic>
        <p:nvPicPr>
          <p:cNvPr id="1026" name="Picture 2" descr="http://upload.wikimedia.org/wikipedia/commons/thumb/f/fe/Nitrogen_Cycle.svg/1280px-Nitrogen_Cycl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676400"/>
            <a:ext cx="59182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882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590800"/>
            <a:ext cx="5715000" cy="1673225"/>
          </a:xfrm>
        </p:spPr>
        <p:txBody>
          <a:bodyPr>
            <a:noAutofit/>
          </a:bodyPr>
          <a:lstStyle/>
          <a:p>
            <a:pPr algn="l"/>
            <a:r>
              <a:rPr lang="en-US" sz="2000" dirty="0" smtClean="0">
                <a:latin typeface="Gisha" pitchFamily="34" charset="-79"/>
                <a:cs typeface="Gisha" pitchFamily="34" charset="-79"/>
              </a:rPr>
              <a:t>PLANTS ONLY:</a:t>
            </a:r>
          </a:p>
          <a:p>
            <a:pPr algn="l"/>
            <a:endParaRPr lang="en-US" sz="2000" dirty="0" smtClean="0">
              <a:latin typeface="Gisha" pitchFamily="34" charset="-79"/>
              <a:cs typeface="Gisha" pitchFamily="34" charset="-79"/>
            </a:endParaRPr>
          </a:p>
          <a:p>
            <a:pPr algn="l"/>
            <a:r>
              <a:rPr lang="en-US" sz="2000" dirty="0" smtClean="0">
                <a:latin typeface="Gisha" pitchFamily="34" charset="-79"/>
                <a:cs typeface="Gisha" pitchFamily="34" charset="-79"/>
              </a:rPr>
              <a:t>Cell Wall: Shapes and protects plant cell</a:t>
            </a:r>
          </a:p>
          <a:p>
            <a:pPr algn="l"/>
            <a:endParaRPr lang="en-US" sz="2000" dirty="0" smtClean="0">
              <a:latin typeface="Gisha" pitchFamily="34" charset="-79"/>
              <a:cs typeface="Gisha" pitchFamily="34" charset="-79"/>
            </a:endParaRPr>
          </a:p>
          <a:p>
            <a:pPr algn="l"/>
            <a:r>
              <a:rPr lang="en-US" sz="2000" dirty="0" smtClean="0">
                <a:latin typeface="Gisha" pitchFamily="34" charset="-79"/>
                <a:cs typeface="Gisha" pitchFamily="34" charset="-79"/>
              </a:rPr>
              <a:t>Chloroplast: converts sunlight to food during photosynthesis</a:t>
            </a:r>
            <a:endParaRPr lang="en-US" sz="2000" dirty="0">
              <a:latin typeface="Gisha" pitchFamily="34" charset="-79"/>
              <a:cs typeface="Gisha" pitchFamily="34" charset="-79"/>
            </a:endParaRPr>
          </a:p>
        </p:txBody>
      </p:sp>
      <p:sp>
        <p:nvSpPr>
          <p:cNvPr id="3" name="Title 2"/>
          <p:cNvSpPr>
            <a:spLocks noGrp="1"/>
          </p:cNvSpPr>
          <p:nvPr>
            <p:ph type="title"/>
          </p:nvPr>
        </p:nvSpPr>
        <p:spPr>
          <a:xfrm>
            <a:off x="304800" y="533400"/>
            <a:ext cx="8534400" cy="1524000"/>
          </a:xfrm>
        </p:spPr>
        <p:txBody>
          <a:bodyPr>
            <a:normAutofit fontScale="90000"/>
          </a:bodyPr>
          <a:lstStyle/>
          <a:p>
            <a:r>
              <a:rPr lang="en-US" sz="4400" dirty="0" smtClean="0"/>
              <a:t>Bio.1.1.1 Identify these cell organelles in diagrams of plant and animal cells.</a:t>
            </a:r>
            <a:endParaRPr lang="en-US" dirty="0"/>
          </a:p>
        </p:txBody>
      </p:sp>
      <p:pic>
        <p:nvPicPr>
          <p:cNvPr id="4" name="Picture 3" descr="http://cache4.asset-cache.net/gc/165814604-diagram-of-plant-and-animal-cells-gettyimages.jpg?v=1&amp;c=IWSAsset&amp;k=2&amp;d=ojj5rY53fzfyxpZgjtUE%2BYVIr7D7%2FqwFCf6osUJT%2F88%3D"/>
          <p:cNvPicPr/>
          <p:nvPr/>
        </p:nvPicPr>
        <p:blipFill>
          <a:blip r:embed="rId2" cstate="print"/>
          <a:srcRect l="54291"/>
          <a:stretch>
            <a:fillRect/>
          </a:stretch>
        </p:blipFill>
        <p:spPr bwMode="auto">
          <a:xfrm>
            <a:off x="6019800" y="2362200"/>
            <a:ext cx="2895600" cy="41148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743200"/>
            <a:ext cx="8534400" cy="3429000"/>
          </a:xfrm>
        </p:spPr>
        <p:txBody>
          <a:bodyPr>
            <a:noAutofit/>
          </a:bodyPr>
          <a:lstStyle/>
          <a:p>
            <a:pPr algn="l">
              <a:buFont typeface="Arial" pitchFamily="34" charset="0"/>
              <a:buChar char="•"/>
            </a:pPr>
            <a:r>
              <a:rPr lang="en-US" sz="2000" dirty="0" smtClean="0">
                <a:latin typeface="Gisha" pitchFamily="34" charset="-79"/>
                <a:cs typeface="Gisha" pitchFamily="34" charset="-79"/>
              </a:rPr>
              <a:t>The structure of different organelles is built for function</a:t>
            </a:r>
          </a:p>
          <a:p>
            <a:pPr lvl="1">
              <a:buFont typeface="Arial" pitchFamily="34" charset="0"/>
              <a:buChar char="•"/>
            </a:pPr>
            <a:r>
              <a:rPr lang="en-US" sz="2400" dirty="0" smtClean="0">
                <a:solidFill>
                  <a:schemeClr val="tx1"/>
                </a:solidFill>
                <a:latin typeface="Gisha" pitchFamily="34" charset="-79"/>
                <a:cs typeface="Gisha" pitchFamily="34" charset="-79"/>
              </a:rPr>
              <a:t>Example:  Mitochondria has folded inner membrane for more surface area to create energy during respiration</a:t>
            </a:r>
          </a:p>
          <a:p>
            <a:pPr lvl="1">
              <a:buFont typeface="Arial" pitchFamily="34" charset="0"/>
              <a:buChar char="•"/>
            </a:pPr>
            <a:r>
              <a:rPr lang="en-US" sz="2400" dirty="0" smtClean="0">
                <a:solidFill>
                  <a:schemeClr val="tx1"/>
                </a:solidFill>
                <a:latin typeface="Gisha" pitchFamily="34" charset="-79"/>
                <a:cs typeface="Gisha" pitchFamily="34" charset="-79"/>
              </a:rPr>
              <a:t>Example: Cell Membrane has double membrane structure to control what goes in and out of cell</a:t>
            </a:r>
          </a:p>
          <a:p>
            <a:pPr lvl="1">
              <a:buFont typeface="Arial" pitchFamily="34" charset="0"/>
              <a:buChar char="•"/>
            </a:pPr>
            <a:r>
              <a:rPr lang="en-US" sz="2400" dirty="0" smtClean="0">
                <a:solidFill>
                  <a:schemeClr val="tx1"/>
                </a:solidFill>
                <a:latin typeface="Gisha" pitchFamily="34" charset="-79"/>
                <a:cs typeface="Gisha" pitchFamily="34" charset="-79"/>
              </a:rPr>
              <a:t>Example: Green chlorophyll inside chloroplasts capture energy for photosynthesis</a:t>
            </a:r>
            <a:endParaRPr lang="en-US" sz="2400" dirty="0">
              <a:solidFill>
                <a:schemeClr val="tx1"/>
              </a:solidFill>
              <a:latin typeface="Gisha" pitchFamily="34" charset="-79"/>
              <a:cs typeface="Gisha" pitchFamily="34" charset="-79"/>
            </a:endParaRPr>
          </a:p>
        </p:txBody>
      </p:sp>
      <p:sp>
        <p:nvSpPr>
          <p:cNvPr id="3" name="Title 2"/>
          <p:cNvSpPr>
            <a:spLocks noGrp="1"/>
          </p:cNvSpPr>
          <p:nvPr>
            <p:ph type="title"/>
          </p:nvPr>
        </p:nvSpPr>
        <p:spPr/>
        <p:txBody>
          <a:bodyPr>
            <a:normAutofit fontScale="90000"/>
          </a:bodyPr>
          <a:lstStyle/>
          <a:p>
            <a:r>
              <a:rPr lang="en-US" dirty="0" smtClean="0"/>
              <a:t>Bio.1.1.1 Explain how the structure of the organelle determines it function. </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382000" cy="3429000"/>
          </a:xfrm>
        </p:spPr>
        <p:txBody>
          <a:bodyPr>
            <a:normAutofit/>
          </a:bodyPr>
          <a:lstStyle/>
          <a:p>
            <a:pPr algn="l">
              <a:buFont typeface="Arial" pitchFamily="34" charset="0"/>
              <a:buChar char="•"/>
            </a:pPr>
            <a:r>
              <a:rPr lang="en-US" sz="2000" dirty="0" smtClean="0">
                <a:latin typeface="Gisha" pitchFamily="34" charset="-79"/>
                <a:cs typeface="Gisha" pitchFamily="34" charset="-79"/>
              </a:rPr>
              <a:t>The organelles work together to carry out the processes of the cell-if one organelle does not function, the cell cannot function</a:t>
            </a:r>
          </a:p>
          <a:p>
            <a:pPr lvl="1">
              <a:buFont typeface="Arial" pitchFamily="34" charset="0"/>
              <a:buChar char="•"/>
            </a:pPr>
            <a:r>
              <a:rPr lang="en-US" sz="2400" dirty="0" smtClean="0">
                <a:solidFill>
                  <a:schemeClr val="tx1"/>
                </a:solidFill>
                <a:latin typeface="Gisha" pitchFamily="34" charset="-79"/>
                <a:cs typeface="Gisha" pitchFamily="34" charset="-79"/>
              </a:rPr>
              <a:t>Example: DNA codes for proteins</a:t>
            </a:r>
            <a:r>
              <a:rPr lang="en-US" sz="2400" dirty="0" smtClean="0">
                <a:solidFill>
                  <a:schemeClr val="tx1"/>
                </a:solidFill>
                <a:latin typeface="Gisha" pitchFamily="34" charset="-79"/>
                <a:cs typeface="Gisha" pitchFamily="34" charset="-79"/>
                <a:sym typeface="Wingdings" pitchFamily="2" charset="2"/>
              </a:rPr>
              <a:t> proteins are made on ribosomes  proteins used as enzymes for energy production at mitochondria</a:t>
            </a:r>
          </a:p>
          <a:p>
            <a:pPr lvl="1">
              <a:buFont typeface="Arial" pitchFamily="34" charset="0"/>
              <a:buChar char="•"/>
            </a:pPr>
            <a:r>
              <a:rPr lang="en-US" sz="2400" dirty="0" smtClean="0">
                <a:solidFill>
                  <a:schemeClr val="tx1"/>
                </a:solidFill>
                <a:latin typeface="Gisha" pitchFamily="34" charset="-79"/>
                <a:cs typeface="Gisha" pitchFamily="34" charset="-79"/>
                <a:sym typeface="Wingdings" pitchFamily="2" charset="2"/>
              </a:rPr>
              <a:t>Hypothesize: What would happen if cell was missing…mitochondria? Cell membrane? Nucleus?</a:t>
            </a:r>
            <a:endParaRPr lang="en-US" sz="2400" dirty="0">
              <a:solidFill>
                <a:schemeClr val="tx1"/>
              </a:solidFill>
              <a:latin typeface="Gisha" pitchFamily="34" charset="-79"/>
              <a:cs typeface="Gisha" pitchFamily="34" charset="-79"/>
            </a:endParaRPr>
          </a:p>
        </p:txBody>
      </p:sp>
      <p:sp>
        <p:nvSpPr>
          <p:cNvPr id="3" name="Title 2"/>
          <p:cNvSpPr>
            <a:spLocks noGrp="1"/>
          </p:cNvSpPr>
          <p:nvPr>
            <p:ph type="title"/>
          </p:nvPr>
        </p:nvSpPr>
        <p:spPr>
          <a:xfrm>
            <a:off x="228600" y="533400"/>
            <a:ext cx="8686800" cy="1524000"/>
          </a:xfrm>
        </p:spPr>
        <p:txBody>
          <a:bodyPr>
            <a:noAutofit/>
          </a:bodyPr>
          <a:lstStyle/>
          <a:p>
            <a:r>
              <a:rPr lang="en-US" sz="2800" dirty="0" smtClean="0"/>
              <a:t>Bio.1.1.1 Summarize how these organelles interact to carry out functions such as energy production and use, transport of molecules, disposal of waste, and synthesis of new molecules. </a:t>
            </a:r>
            <a:endParaRPr lang="en-U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743200"/>
            <a:ext cx="4876800" cy="3429000"/>
          </a:xfrm>
        </p:spPr>
        <p:txBody>
          <a:bodyPr>
            <a:normAutofit/>
          </a:bodyPr>
          <a:lstStyle/>
          <a:p>
            <a:pPr algn="l">
              <a:buFont typeface="Arial" pitchFamily="34" charset="0"/>
              <a:buChar char="•"/>
            </a:pPr>
            <a:r>
              <a:rPr lang="en-US" sz="2000" dirty="0" smtClean="0">
                <a:latin typeface="Gisha" pitchFamily="34" charset="-79"/>
                <a:cs typeface="Gisha" pitchFamily="34" charset="-79"/>
              </a:rPr>
              <a:t>Total power magnification = multiply power of objective lens (4x, 10x, or 40x) by the power of eyepiece (10x)</a:t>
            </a:r>
          </a:p>
          <a:p>
            <a:pPr algn="l">
              <a:buFont typeface="Arial" pitchFamily="34" charset="0"/>
              <a:buChar char="•"/>
            </a:pPr>
            <a:r>
              <a:rPr lang="en-US" sz="2000" dirty="0" smtClean="0">
                <a:latin typeface="Gisha" pitchFamily="34" charset="-79"/>
                <a:cs typeface="Gisha" pitchFamily="34" charset="-79"/>
              </a:rPr>
              <a:t>Light microscopes Used to observe cells up close</a:t>
            </a:r>
          </a:p>
          <a:p>
            <a:pPr algn="l">
              <a:buFont typeface="Arial" pitchFamily="34" charset="0"/>
              <a:buChar char="•"/>
            </a:pPr>
            <a:r>
              <a:rPr lang="en-US" sz="2000" dirty="0" smtClean="0">
                <a:latin typeface="Gisha" pitchFamily="34" charset="-79"/>
                <a:cs typeface="Gisha" pitchFamily="34" charset="-79"/>
              </a:rPr>
              <a:t>Scanning and electron transmission microscopes give even greater detail</a:t>
            </a:r>
          </a:p>
          <a:p>
            <a:pPr algn="l">
              <a:buFont typeface="Arial" pitchFamily="34" charset="0"/>
              <a:buChar char="•"/>
            </a:pPr>
            <a:endParaRPr lang="en-US" sz="2000" dirty="0">
              <a:latin typeface="Gisha" pitchFamily="34" charset="-79"/>
              <a:cs typeface="Gisha" pitchFamily="34" charset="-79"/>
            </a:endParaRPr>
          </a:p>
        </p:txBody>
      </p:sp>
      <p:sp>
        <p:nvSpPr>
          <p:cNvPr id="3" name="Title 2"/>
          <p:cNvSpPr>
            <a:spLocks noGrp="1"/>
          </p:cNvSpPr>
          <p:nvPr>
            <p:ph type="title"/>
          </p:nvPr>
        </p:nvSpPr>
        <p:spPr/>
        <p:txBody>
          <a:bodyPr>
            <a:noAutofit/>
          </a:bodyPr>
          <a:lstStyle/>
          <a:p>
            <a:r>
              <a:rPr lang="en-US" sz="3600" dirty="0" smtClean="0"/>
              <a:t>Bio.1.1.2 Proficiently use proper light microscopic techniques as well as determine total power magnification. </a:t>
            </a:r>
            <a:endParaRPr lang="en-US" sz="3600" dirty="0"/>
          </a:p>
        </p:txBody>
      </p:sp>
      <p:pic>
        <p:nvPicPr>
          <p:cNvPr id="4" name="Picture 3" descr="http://www.auburnschools.org/drake/mtjones/0910we1.jpg"/>
          <p:cNvPicPr/>
          <p:nvPr/>
        </p:nvPicPr>
        <p:blipFill>
          <a:blip r:embed="rId2" cstate="print"/>
          <a:srcRect/>
          <a:stretch>
            <a:fillRect/>
          </a:stretch>
        </p:blipFill>
        <p:spPr bwMode="auto">
          <a:xfrm>
            <a:off x="5943600" y="2590800"/>
            <a:ext cx="2895600" cy="35528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458200" cy="1673225"/>
          </a:xfrm>
        </p:spPr>
        <p:txBody>
          <a:bodyPr>
            <a:noAutofit/>
          </a:bodyPr>
          <a:lstStyle/>
          <a:p>
            <a:pPr algn="l">
              <a:buFont typeface="Arial" pitchFamily="34" charset="0"/>
              <a:buChar char="•"/>
            </a:pPr>
            <a:r>
              <a:rPr lang="en-US" sz="2400" dirty="0" smtClean="0">
                <a:latin typeface="Gisha" pitchFamily="34" charset="-79"/>
                <a:cs typeface="Gisha" pitchFamily="34" charset="-79"/>
              </a:rPr>
              <a:t>Cells are specialized within the body to perform different functions</a:t>
            </a:r>
          </a:p>
          <a:p>
            <a:pPr lvl="1">
              <a:buFont typeface="Arial" pitchFamily="34" charset="0"/>
              <a:buChar char="•"/>
            </a:pPr>
            <a:r>
              <a:rPr lang="en-US" sz="2800" dirty="0" smtClean="0">
                <a:latin typeface="Gisha" pitchFamily="34" charset="-79"/>
                <a:cs typeface="Gisha" pitchFamily="34" charset="-79"/>
              </a:rPr>
              <a:t>Examples: Blood cells, skin cells, sperm cells…</a:t>
            </a:r>
            <a:endParaRPr lang="en-US" sz="2800" dirty="0">
              <a:latin typeface="Gisha" pitchFamily="34" charset="-79"/>
              <a:cs typeface="Gisha" pitchFamily="34" charset="-79"/>
            </a:endParaRPr>
          </a:p>
        </p:txBody>
      </p:sp>
      <p:sp>
        <p:nvSpPr>
          <p:cNvPr id="3" name="Title 2"/>
          <p:cNvSpPr>
            <a:spLocks noGrp="1"/>
          </p:cNvSpPr>
          <p:nvPr>
            <p:ph type="title"/>
          </p:nvPr>
        </p:nvSpPr>
        <p:spPr>
          <a:xfrm>
            <a:off x="304800" y="533400"/>
            <a:ext cx="8534400" cy="1524000"/>
          </a:xfrm>
        </p:spPr>
        <p:txBody>
          <a:bodyPr>
            <a:noAutofit/>
          </a:bodyPr>
          <a:lstStyle/>
          <a:p>
            <a:r>
              <a:rPr lang="en-US" sz="3200" dirty="0" smtClean="0"/>
              <a:t>Bio.1.1.3 Compare a variety of specialized cells and understand how the functions of these cells vary. </a:t>
            </a:r>
            <a:endParaRPr lang="en-US" sz="3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04800" y="2590800"/>
            <a:ext cx="8534400" cy="3657600"/>
          </a:xfrm>
        </p:spPr>
        <p:txBody>
          <a:bodyPr>
            <a:noAutofit/>
          </a:bodyPr>
          <a:lstStyle/>
          <a:p>
            <a:pPr algn="l">
              <a:buFont typeface="Arial" pitchFamily="34" charset="0"/>
              <a:buChar char="•"/>
            </a:pPr>
            <a:r>
              <a:rPr lang="en-US" sz="1800" dirty="0" smtClean="0">
                <a:latin typeface="Gisha" pitchFamily="34" charset="-79"/>
                <a:cs typeface="Gisha" pitchFamily="34" charset="-79"/>
              </a:rPr>
              <a:t>Unicellular organisms (1 cell) have special adaptations to survive</a:t>
            </a:r>
          </a:p>
          <a:p>
            <a:pPr lvl="1">
              <a:buFont typeface="Arial" pitchFamily="34" charset="0"/>
              <a:buChar char="•"/>
            </a:pPr>
            <a:r>
              <a:rPr lang="en-US" sz="2000" dirty="0" smtClean="0">
                <a:solidFill>
                  <a:schemeClr val="tx1"/>
                </a:solidFill>
                <a:latin typeface="Gisha" pitchFamily="34" charset="-79"/>
                <a:cs typeface="Gisha" pitchFamily="34" charset="-79"/>
              </a:rPr>
              <a:t>Eyespot: Dark area for light reception</a:t>
            </a:r>
          </a:p>
          <a:p>
            <a:pPr lvl="1">
              <a:buFont typeface="Arial" pitchFamily="34" charset="0"/>
              <a:buChar char="•"/>
            </a:pPr>
            <a:r>
              <a:rPr lang="en-US" sz="2000" dirty="0" smtClean="0">
                <a:solidFill>
                  <a:schemeClr val="tx1"/>
                </a:solidFill>
                <a:latin typeface="Gisha" pitchFamily="34" charset="-79"/>
                <a:cs typeface="Gisha" pitchFamily="34" charset="-79"/>
              </a:rPr>
              <a:t>Contractile Vacuole: Stores water, contracts, expels it back out</a:t>
            </a:r>
          </a:p>
          <a:p>
            <a:pPr lvl="1">
              <a:buFont typeface="Arial" pitchFamily="34" charset="0"/>
              <a:buChar char="•"/>
            </a:pPr>
            <a:r>
              <a:rPr lang="en-US" sz="2000" dirty="0" smtClean="0">
                <a:solidFill>
                  <a:schemeClr val="tx1"/>
                </a:solidFill>
                <a:latin typeface="Gisha" pitchFamily="34" charset="-79"/>
                <a:cs typeface="Gisha" pitchFamily="34" charset="-79"/>
              </a:rPr>
              <a:t>Cilia-small, </a:t>
            </a:r>
            <a:r>
              <a:rPr lang="en-US" sz="2000" dirty="0" err="1" smtClean="0">
                <a:solidFill>
                  <a:schemeClr val="tx1"/>
                </a:solidFill>
                <a:latin typeface="Gisha" pitchFamily="34" charset="-79"/>
                <a:cs typeface="Gisha" pitchFamily="34" charset="-79"/>
              </a:rPr>
              <a:t>hairlike</a:t>
            </a:r>
            <a:r>
              <a:rPr lang="en-US" sz="2000" dirty="0" smtClean="0">
                <a:solidFill>
                  <a:schemeClr val="tx1"/>
                </a:solidFill>
                <a:latin typeface="Gisha" pitchFamily="34" charset="-79"/>
                <a:cs typeface="Gisha" pitchFamily="34" charset="-79"/>
              </a:rPr>
              <a:t> projections used for movement</a:t>
            </a:r>
          </a:p>
          <a:p>
            <a:pPr lvl="1">
              <a:buFont typeface="Arial" pitchFamily="34" charset="0"/>
              <a:buChar char="•"/>
            </a:pPr>
            <a:r>
              <a:rPr lang="en-US" sz="2000" dirty="0" smtClean="0">
                <a:solidFill>
                  <a:schemeClr val="tx1"/>
                </a:solidFill>
                <a:latin typeface="Gisha" pitchFamily="34" charset="-79"/>
                <a:cs typeface="Gisha" pitchFamily="34" charset="-79"/>
              </a:rPr>
              <a:t>Flagella-long whip-like tail for movement</a:t>
            </a:r>
          </a:p>
          <a:p>
            <a:pPr lvl="1">
              <a:buFont typeface="Arial" pitchFamily="34" charset="0"/>
              <a:buChar char="•"/>
            </a:pPr>
            <a:r>
              <a:rPr lang="en-US" sz="2000" dirty="0" err="1" smtClean="0">
                <a:solidFill>
                  <a:schemeClr val="tx1"/>
                </a:solidFill>
                <a:latin typeface="Gisha" pitchFamily="34" charset="-79"/>
                <a:cs typeface="Gisha" pitchFamily="34" charset="-79"/>
              </a:rPr>
              <a:t>Pseudopods</a:t>
            </a:r>
            <a:r>
              <a:rPr lang="en-US" sz="2000" dirty="0" smtClean="0">
                <a:solidFill>
                  <a:schemeClr val="tx1"/>
                </a:solidFill>
                <a:latin typeface="Gisha" pitchFamily="34" charset="-79"/>
                <a:cs typeface="Gisha" pitchFamily="34" charset="-79"/>
              </a:rPr>
              <a:t>- “false  feet” used for movement</a:t>
            </a:r>
            <a:endParaRPr lang="en-US" sz="2000" dirty="0">
              <a:solidFill>
                <a:schemeClr val="tx1"/>
              </a:solidFill>
              <a:latin typeface="Gisha" pitchFamily="34" charset="-79"/>
              <a:cs typeface="Gisha" pitchFamily="34" charset="-79"/>
            </a:endParaRPr>
          </a:p>
        </p:txBody>
      </p:sp>
      <p:sp>
        <p:nvSpPr>
          <p:cNvPr id="3" name="Title 2"/>
          <p:cNvSpPr>
            <a:spLocks noGrp="1"/>
          </p:cNvSpPr>
          <p:nvPr>
            <p:ph type="title"/>
          </p:nvPr>
        </p:nvSpPr>
        <p:spPr>
          <a:xfrm>
            <a:off x="228600" y="533400"/>
            <a:ext cx="8686800" cy="1524000"/>
          </a:xfrm>
        </p:spPr>
        <p:txBody>
          <a:bodyPr>
            <a:noAutofit/>
          </a:bodyPr>
          <a:lstStyle/>
          <a:p>
            <a:r>
              <a:rPr lang="en-US" sz="3200" dirty="0" smtClean="0"/>
              <a:t>Bio.1.2.3 Explain how various structures of unicellular organisms help that organism survive. Emphasis is on contractile vacuoles, cilia, flagella, </a:t>
            </a:r>
            <a:r>
              <a:rPr lang="en-US" sz="3200" dirty="0" err="1" smtClean="0"/>
              <a:t>pseudopods</a:t>
            </a:r>
            <a:r>
              <a:rPr lang="en-US" sz="3200" dirty="0" smtClean="0"/>
              <a:t>, and eyespots.</a:t>
            </a:r>
            <a:endParaRPr lang="en-US" sz="3200" dirty="0"/>
          </a:p>
        </p:txBody>
      </p:sp>
      <p:pic>
        <p:nvPicPr>
          <p:cNvPr id="4" name="Picture 2" descr="https://dr282zn36sxxg.cloudfront.net/datastreams/f-d%3Ae529ade3422a76f9161b75f9f7f8d7cfec534f60e81e1f4e39f802ca%2BIMAGE%2BIMAGE.1"/>
          <p:cNvPicPr>
            <a:picLocks noChangeAspect="1" noChangeArrowheads="1"/>
          </p:cNvPicPr>
          <p:nvPr/>
        </p:nvPicPr>
        <p:blipFill>
          <a:blip r:embed="rId2" cstate="print"/>
          <a:srcRect t="11706" b="13378"/>
          <a:stretch>
            <a:fillRect/>
          </a:stretch>
        </p:blipFill>
        <p:spPr bwMode="auto">
          <a:xfrm>
            <a:off x="1752600" y="5279136"/>
            <a:ext cx="5638800" cy="157886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534400" cy="1673225"/>
          </a:xfrm>
        </p:spPr>
        <p:txBody>
          <a:bodyPr>
            <a:noAutofit/>
          </a:bodyPr>
          <a:lstStyle/>
          <a:p>
            <a:pPr algn="l">
              <a:buFont typeface="Arial" pitchFamily="34" charset="0"/>
              <a:buChar char="•"/>
            </a:pPr>
            <a:r>
              <a:rPr lang="en-US" sz="2400" dirty="0" err="1" smtClean="0">
                <a:latin typeface="Gisha" pitchFamily="34" charset="-79"/>
                <a:cs typeface="Gisha" pitchFamily="34" charset="-79"/>
              </a:rPr>
              <a:t>Chemotaxis</a:t>
            </a:r>
            <a:r>
              <a:rPr lang="en-US" sz="2400" dirty="0" smtClean="0">
                <a:latin typeface="Gisha" pitchFamily="34" charset="-79"/>
                <a:cs typeface="Gisha" pitchFamily="34" charset="-79"/>
              </a:rPr>
              <a:t>- Movement in response to chemicals in environment</a:t>
            </a:r>
          </a:p>
          <a:p>
            <a:pPr algn="l">
              <a:buFont typeface="Arial" pitchFamily="34" charset="0"/>
              <a:buChar char="•"/>
            </a:pPr>
            <a:endParaRPr lang="en-US" sz="2400" dirty="0" smtClean="0">
              <a:latin typeface="Gisha" pitchFamily="34" charset="-79"/>
              <a:cs typeface="Gisha" pitchFamily="34" charset="-79"/>
            </a:endParaRPr>
          </a:p>
          <a:p>
            <a:pPr algn="l">
              <a:buFont typeface="Arial" pitchFamily="34" charset="0"/>
              <a:buChar char="•"/>
            </a:pPr>
            <a:r>
              <a:rPr lang="en-US" sz="2400" dirty="0" err="1" smtClean="0">
                <a:latin typeface="Gisha" pitchFamily="34" charset="-79"/>
                <a:cs typeface="Gisha" pitchFamily="34" charset="-79"/>
              </a:rPr>
              <a:t>Phototaxis</a:t>
            </a:r>
            <a:r>
              <a:rPr lang="en-US" sz="2400" dirty="0" smtClean="0">
                <a:latin typeface="Gisha" pitchFamily="34" charset="-79"/>
                <a:cs typeface="Gisha" pitchFamily="34" charset="-79"/>
              </a:rPr>
              <a:t>- Movement in response to light</a:t>
            </a:r>
          </a:p>
          <a:p>
            <a:pPr lvl="1">
              <a:buFont typeface="Arial" pitchFamily="34" charset="0"/>
              <a:buChar char="•"/>
            </a:pPr>
            <a:r>
              <a:rPr lang="en-US" sz="2800" dirty="0" smtClean="0">
                <a:solidFill>
                  <a:schemeClr val="tx1"/>
                </a:solidFill>
                <a:latin typeface="Gisha" pitchFamily="34" charset="-79"/>
                <a:cs typeface="Gisha" pitchFamily="34" charset="-79"/>
              </a:rPr>
              <a:t>Positive-toward light</a:t>
            </a:r>
          </a:p>
          <a:p>
            <a:pPr lvl="1">
              <a:buFont typeface="Arial" pitchFamily="34" charset="0"/>
              <a:buChar char="•"/>
            </a:pPr>
            <a:r>
              <a:rPr lang="en-US" sz="2800" dirty="0" smtClean="0">
                <a:solidFill>
                  <a:schemeClr val="tx1"/>
                </a:solidFill>
                <a:latin typeface="Gisha" pitchFamily="34" charset="-79"/>
                <a:cs typeface="Gisha" pitchFamily="34" charset="-79"/>
              </a:rPr>
              <a:t>Negative- away from light</a:t>
            </a:r>
            <a:endParaRPr lang="en-US" sz="2800" dirty="0">
              <a:solidFill>
                <a:schemeClr val="tx1"/>
              </a:solidFill>
              <a:latin typeface="Gisha" pitchFamily="34" charset="-79"/>
              <a:cs typeface="Gisha" pitchFamily="34" charset="-79"/>
            </a:endParaRPr>
          </a:p>
        </p:txBody>
      </p:sp>
      <p:sp>
        <p:nvSpPr>
          <p:cNvPr id="3" name="Title 2"/>
          <p:cNvSpPr>
            <a:spLocks noGrp="1"/>
          </p:cNvSpPr>
          <p:nvPr>
            <p:ph type="title"/>
          </p:nvPr>
        </p:nvSpPr>
        <p:spPr>
          <a:xfrm>
            <a:off x="228600" y="533400"/>
            <a:ext cx="8686800" cy="1524000"/>
          </a:xfrm>
        </p:spPr>
        <p:txBody>
          <a:bodyPr>
            <a:normAutofit fontScale="90000"/>
          </a:bodyPr>
          <a:lstStyle/>
          <a:p>
            <a:r>
              <a:rPr lang="en-US" dirty="0" smtClean="0"/>
              <a:t>Bio.1.2.3 Summarize adaptive behaviors – examples include </a:t>
            </a:r>
            <a:r>
              <a:rPr lang="en-US" dirty="0" err="1" smtClean="0"/>
              <a:t>chemotaxis</a:t>
            </a:r>
            <a:r>
              <a:rPr lang="en-US" dirty="0" smtClean="0"/>
              <a:t> and </a:t>
            </a:r>
            <a:r>
              <a:rPr lang="en-US" dirty="0" err="1" smtClean="0"/>
              <a:t>phototaxis</a:t>
            </a:r>
            <a:r>
              <a:rPr lang="en-US" dirty="0" smtClean="0"/>
              <a:t>.</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229600" cy="4524315"/>
          </a:xfrm>
          <a:prstGeom prst="rect">
            <a:avLst/>
          </a:prstGeom>
          <a:noFill/>
        </p:spPr>
        <p:txBody>
          <a:bodyPr wrap="square" rtlCol="0">
            <a:spAutoFit/>
          </a:bodyPr>
          <a:lstStyle/>
          <a:p>
            <a:pPr>
              <a:buFont typeface="Arial" pitchFamily="34" charset="0"/>
              <a:buChar char="•"/>
            </a:pPr>
            <a:r>
              <a:rPr lang="en-US" sz="3200" dirty="0" smtClean="0"/>
              <a:t>What will most likely be the result if all of the mitochondria are removed from a plant cell? </a:t>
            </a:r>
          </a:p>
          <a:p>
            <a:pPr marL="800100" lvl="1" indent="-342900">
              <a:buFont typeface="+mj-lt"/>
              <a:buAutoNum type="alphaUcPeriod"/>
            </a:pPr>
            <a:r>
              <a:rPr lang="en-US" sz="3200" dirty="0" smtClean="0"/>
              <a:t>It will be unable to carry out respiration. </a:t>
            </a:r>
          </a:p>
          <a:p>
            <a:pPr marL="800100" lvl="1" indent="-342900">
              <a:buFont typeface="+mj-lt"/>
              <a:buAutoNum type="alphaUcPeriod"/>
            </a:pPr>
            <a:r>
              <a:rPr lang="en-US" sz="3200" dirty="0" smtClean="0"/>
              <a:t>It will lose water through osmosis. </a:t>
            </a:r>
          </a:p>
          <a:p>
            <a:pPr marL="800100" lvl="1" indent="-342900">
              <a:buFont typeface="+mj-lt"/>
              <a:buAutoNum type="alphaUcPeriod"/>
            </a:pPr>
            <a:r>
              <a:rPr lang="en-US" sz="3200" dirty="0" smtClean="0"/>
              <a:t>It will break down the ribosomes in the cell. </a:t>
            </a:r>
          </a:p>
          <a:p>
            <a:pPr marL="800100" lvl="1" indent="-342900">
              <a:buFont typeface="+mj-lt"/>
              <a:buAutoNum type="alphaUcPeriod"/>
            </a:pPr>
            <a:r>
              <a:rPr lang="en-US" sz="3200" dirty="0" smtClean="0"/>
              <a:t>It will be unable to photosynthesize.</a:t>
            </a:r>
            <a:endParaRPr lang="en-US"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229600" cy="1077218"/>
          </a:xfrm>
          <a:prstGeom prst="rect">
            <a:avLst/>
          </a:prstGeom>
          <a:noFill/>
        </p:spPr>
        <p:txBody>
          <a:bodyPr wrap="square" rtlCol="0">
            <a:spAutoFit/>
          </a:bodyPr>
          <a:lstStyle/>
          <a:p>
            <a:pPr>
              <a:buFont typeface="Arial" pitchFamily="34" charset="0"/>
              <a:buChar char="•"/>
            </a:pPr>
            <a:r>
              <a:rPr lang="en-US" sz="3200" dirty="0" smtClean="0"/>
              <a:t>Identify each structure in the diagram below.</a:t>
            </a:r>
            <a:endParaRPr lang="en-US" sz="3200" dirty="0"/>
          </a:p>
        </p:txBody>
      </p:sp>
      <p:pic>
        <p:nvPicPr>
          <p:cNvPr id="59394" name="Picture 2"/>
          <p:cNvPicPr>
            <a:picLocks noChangeAspect="1" noChangeArrowheads="1"/>
          </p:cNvPicPr>
          <p:nvPr/>
        </p:nvPicPr>
        <p:blipFill>
          <a:blip r:embed="rId2" cstate="print"/>
          <a:srcRect/>
          <a:stretch>
            <a:fillRect/>
          </a:stretch>
        </p:blipFill>
        <p:spPr bwMode="auto">
          <a:xfrm>
            <a:off x="609600" y="1676400"/>
            <a:ext cx="7391400" cy="38957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229600" cy="1569660"/>
          </a:xfrm>
          <a:prstGeom prst="rect">
            <a:avLst/>
          </a:prstGeom>
          <a:noFill/>
        </p:spPr>
        <p:txBody>
          <a:bodyPr wrap="square" rtlCol="0">
            <a:spAutoFit/>
          </a:bodyPr>
          <a:lstStyle/>
          <a:p>
            <a:pPr>
              <a:buFont typeface="Arial" pitchFamily="34" charset="0"/>
              <a:buChar char="•"/>
            </a:pPr>
            <a:r>
              <a:rPr lang="en-US" sz="3200" dirty="0" smtClean="0"/>
              <a:t>This diagram shows a plant cell. Which structure is found in a plant cell but is absent in an animal cell? </a:t>
            </a:r>
            <a:endParaRPr lang="en-US" sz="3200" dirty="0"/>
          </a:p>
        </p:txBody>
      </p:sp>
      <p:pic>
        <p:nvPicPr>
          <p:cNvPr id="60418" name="Picture 2"/>
          <p:cNvPicPr>
            <a:picLocks noChangeAspect="1" noChangeArrowheads="1"/>
          </p:cNvPicPr>
          <p:nvPr/>
        </p:nvPicPr>
        <p:blipFill>
          <a:blip r:embed="rId2" cstate="print"/>
          <a:srcRect/>
          <a:stretch>
            <a:fillRect/>
          </a:stretch>
        </p:blipFill>
        <p:spPr bwMode="auto">
          <a:xfrm>
            <a:off x="685800" y="2133600"/>
            <a:ext cx="7391400" cy="38957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2514600"/>
            <a:ext cx="7772400" cy="3733800"/>
          </a:xfrm>
        </p:spPr>
        <p:txBody>
          <a:bodyPr>
            <a:normAutofit fontScale="85000" lnSpcReduction="10000"/>
          </a:bodyPr>
          <a:lstStyle/>
          <a:p>
            <a:pPr marL="342900" indent="-342900" algn="l">
              <a:buFont typeface="Arial" pitchFamily="34" charset="0"/>
              <a:buChar char="•"/>
            </a:pPr>
            <a:r>
              <a:rPr lang="en-US" sz="2400" b="0" cap="none" dirty="0" smtClean="0"/>
              <a:t>The Greenhouse effect and the Carbon Cycle are both naturally occurring </a:t>
            </a:r>
          </a:p>
          <a:p>
            <a:pPr marL="891540" lvl="1" indent="-342900">
              <a:buFont typeface="Arial" pitchFamily="34" charset="0"/>
              <a:buChar char="•"/>
            </a:pPr>
            <a:r>
              <a:rPr lang="en-US" sz="2600" b="0" cap="none" dirty="0" smtClean="0"/>
              <a:t>Humans add carbon into the atmosphere through the burning of fossil fuels, thus adding carbon to the cycle</a:t>
            </a:r>
          </a:p>
          <a:p>
            <a:pPr marL="891540" lvl="1" indent="-342900">
              <a:buFont typeface="Arial" pitchFamily="34" charset="0"/>
              <a:buChar char="•"/>
            </a:pPr>
            <a:r>
              <a:rPr lang="en-US" sz="2600" b="0" cap="none" dirty="0" smtClean="0"/>
              <a:t>This extra carbon amplifies the greenhouse effect, causing the Earth to heat up. This is called Global Warming, or Global Climate Change</a:t>
            </a:r>
            <a:endParaRPr lang="en-US" sz="2600" b="0" cap="none" dirty="0"/>
          </a:p>
          <a:p>
            <a:pPr marL="342900" indent="-342900" algn="l">
              <a:buFont typeface="Arial" pitchFamily="34" charset="0"/>
              <a:buChar char="•"/>
            </a:pPr>
            <a:r>
              <a:rPr lang="en-US" sz="2400" b="0" cap="none" dirty="0" smtClean="0"/>
              <a:t>Natural environmental processes</a:t>
            </a:r>
          </a:p>
          <a:p>
            <a:pPr marL="891540" lvl="1" indent="-342900">
              <a:buFont typeface="Arial" pitchFamily="34" charset="0"/>
              <a:buChar char="•"/>
            </a:pPr>
            <a:r>
              <a:rPr lang="en-US" sz="2600" b="0" cap="none" dirty="0" smtClean="0"/>
              <a:t>Volcanic Eruptions add phosphates and airborne particles to the atmosphere, blocking radiation. This cools the Earth. </a:t>
            </a:r>
            <a:endParaRPr lang="en-US" sz="2600" b="0" cap="none" dirty="0"/>
          </a:p>
        </p:txBody>
      </p:sp>
      <p:sp>
        <p:nvSpPr>
          <p:cNvPr id="3" name="Title 2"/>
          <p:cNvSpPr>
            <a:spLocks noGrp="1"/>
          </p:cNvSpPr>
          <p:nvPr>
            <p:ph type="title"/>
          </p:nvPr>
        </p:nvSpPr>
        <p:spPr>
          <a:xfrm>
            <a:off x="722313" y="228600"/>
            <a:ext cx="7772400" cy="1828800"/>
          </a:xfrm>
        </p:spPr>
        <p:txBody>
          <a:bodyPr>
            <a:noAutofit/>
          </a:bodyPr>
          <a:lstStyle/>
          <a:p>
            <a:pPr lvl="0" algn="l">
              <a:spcBef>
                <a:spcPts val="0"/>
              </a:spcBef>
            </a:pPr>
            <a:r>
              <a:rPr lang="en-US" sz="3600" dirty="0">
                <a:solidFill>
                  <a:schemeClr val="bg1"/>
                </a:solidFill>
                <a:latin typeface="Calibri" panose="020F0502020204030204"/>
                <a:ea typeface="+mn-ea"/>
                <a:cs typeface="+mn-cs"/>
              </a:rPr>
              <a:t>Bio.2.1.1</a:t>
            </a:r>
            <a:br>
              <a:rPr lang="en-US" sz="3600" dirty="0">
                <a:solidFill>
                  <a:schemeClr val="bg1"/>
                </a:solidFill>
                <a:latin typeface="Calibri" panose="020F0502020204030204"/>
                <a:ea typeface="+mn-ea"/>
                <a:cs typeface="+mn-cs"/>
              </a:rPr>
            </a:br>
            <a:r>
              <a:rPr lang="en-US" sz="3600" dirty="0">
                <a:solidFill>
                  <a:schemeClr val="bg1"/>
                </a:solidFill>
                <a:latin typeface="Calibri" panose="020F0502020204030204"/>
                <a:ea typeface="+mn-ea"/>
                <a:cs typeface="+mn-cs"/>
              </a:rPr>
              <a:t>Identify factors that influence </a:t>
            </a:r>
            <a:r>
              <a:rPr lang="en-US" sz="3600" dirty="0" smtClean="0">
                <a:solidFill>
                  <a:schemeClr val="bg1"/>
                </a:solidFill>
                <a:latin typeface="Calibri" panose="020F0502020204030204"/>
                <a:ea typeface="+mn-ea"/>
                <a:cs typeface="+mn-cs"/>
              </a:rPr>
              <a:t>climate</a:t>
            </a:r>
            <a:endParaRPr lang="en-US" sz="3600" dirty="0">
              <a:solidFill>
                <a:schemeClr val="bg1"/>
              </a:solidFill>
            </a:endParaRPr>
          </a:p>
        </p:txBody>
      </p:sp>
    </p:spTree>
    <p:extLst>
      <p:ext uri="{BB962C8B-B14F-4D97-AF65-F5344CB8AC3E}">
        <p14:creationId xmlns:p14="http://schemas.microsoft.com/office/powerpoint/2010/main" val="7070854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990600"/>
            <a:ext cx="8229600" cy="3539430"/>
          </a:xfrm>
          <a:prstGeom prst="rect">
            <a:avLst/>
          </a:prstGeom>
          <a:noFill/>
        </p:spPr>
        <p:txBody>
          <a:bodyPr wrap="square" rtlCol="0">
            <a:spAutoFit/>
          </a:bodyPr>
          <a:lstStyle/>
          <a:p>
            <a:pPr>
              <a:buFont typeface="Arial" pitchFamily="34" charset="0"/>
              <a:buChar char="•"/>
            </a:pPr>
            <a:r>
              <a:rPr lang="en-US" sz="3200" dirty="0" smtClean="0"/>
              <a:t>How are prokaryotic and eukaryotic cells similar?</a:t>
            </a:r>
          </a:p>
          <a:p>
            <a:pPr marL="971550" lvl="1" indent="-514350">
              <a:buFont typeface="+mj-lt"/>
              <a:buAutoNum type="alphaUcPeriod"/>
            </a:pPr>
            <a:r>
              <a:rPr lang="en-US" sz="3200" dirty="0" smtClean="0"/>
              <a:t>Both contain a nucleus. </a:t>
            </a:r>
          </a:p>
          <a:p>
            <a:pPr marL="971550" lvl="1" indent="-514350">
              <a:buFont typeface="+mj-lt"/>
              <a:buAutoNum type="alphaUcPeriod"/>
            </a:pPr>
            <a:r>
              <a:rPr lang="en-US" sz="3200" dirty="0" smtClean="0"/>
              <a:t>Both contain ribosomes. </a:t>
            </a:r>
          </a:p>
          <a:p>
            <a:pPr marL="971550" lvl="1" indent="-514350">
              <a:buFont typeface="+mj-lt"/>
              <a:buAutoNum type="alphaUcPeriod"/>
            </a:pPr>
            <a:r>
              <a:rPr lang="en-US" sz="3200" dirty="0" smtClean="0"/>
              <a:t>Both contain membrane-bound organelles. </a:t>
            </a:r>
          </a:p>
          <a:p>
            <a:pPr marL="971550" lvl="1" indent="-514350">
              <a:buFont typeface="+mj-lt"/>
              <a:buAutoNum type="alphaUcPeriod"/>
            </a:pPr>
            <a:r>
              <a:rPr lang="en-US" sz="3200" dirty="0" smtClean="0"/>
              <a:t>Both contain cell walls.</a:t>
            </a:r>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8229600" cy="6001643"/>
          </a:xfrm>
          <a:prstGeom prst="rect">
            <a:avLst/>
          </a:prstGeom>
          <a:noFill/>
        </p:spPr>
        <p:txBody>
          <a:bodyPr wrap="square" rtlCol="0">
            <a:spAutoFit/>
          </a:bodyPr>
          <a:lstStyle/>
          <a:p>
            <a:pPr>
              <a:buFont typeface="Arial" pitchFamily="34" charset="0"/>
              <a:buChar char="•"/>
            </a:pPr>
            <a:r>
              <a:rPr lang="en-US" sz="3200" dirty="0" smtClean="0"/>
              <a:t>These diagrams represent a Euglena and a Paramecium. What function do structures X and Y have in common?</a:t>
            </a:r>
          </a:p>
          <a:p>
            <a:pPr>
              <a:buFont typeface="Arial" pitchFamily="34" charset="0"/>
              <a:buChar char="•"/>
            </a:pPr>
            <a:endParaRPr lang="en-US" sz="3200" dirty="0" smtClean="0"/>
          </a:p>
          <a:p>
            <a:pPr>
              <a:buFont typeface="Arial" pitchFamily="34" charset="0"/>
              <a:buChar char="•"/>
            </a:pPr>
            <a:endParaRPr lang="en-US" sz="3200" dirty="0" smtClean="0"/>
          </a:p>
          <a:p>
            <a:pPr>
              <a:buFont typeface="Arial" pitchFamily="34" charset="0"/>
              <a:buChar char="•"/>
            </a:pPr>
            <a:endParaRPr lang="en-US" sz="3200" dirty="0" smtClean="0"/>
          </a:p>
          <a:p>
            <a:pPr>
              <a:buFont typeface="Arial" pitchFamily="34" charset="0"/>
              <a:buChar char="•"/>
            </a:pPr>
            <a:endParaRPr lang="en-US" sz="3200" dirty="0" smtClean="0"/>
          </a:p>
          <a:p>
            <a:endParaRPr lang="en-US" sz="3200" dirty="0" smtClean="0"/>
          </a:p>
          <a:p>
            <a:pPr marL="971550" lvl="1" indent="-514350">
              <a:buFont typeface="+mj-lt"/>
              <a:buAutoNum type="alphaUcPeriod"/>
            </a:pPr>
            <a:r>
              <a:rPr lang="en-US" sz="3200" dirty="0" smtClean="0"/>
              <a:t>Digestion</a:t>
            </a:r>
          </a:p>
          <a:p>
            <a:pPr marL="971550" lvl="1" indent="-514350">
              <a:buFont typeface="+mj-lt"/>
              <a:buAutoNum type="alphaUcPeriod"/>
            </a:pPr>
            <a:r>
              <a:rPr lang="en-US" sz="3200" dirty="0" smtClean="0"/>
              <a:t>Gathering food</a:t>
            </a:r>
          </a:p>
          <a:p>
            <a:pPr marL="971550" lvl="1" indent="-514350">
              <a:buFont typeface="+mj-lt"/>
              <a:buAutoNum type="alphaUcPeriod"/>
            </a:pPr>
            <a:r>
              <a:rPr lang="en-US" sz="3200" dirty="0" smtClean="0"/>
              <a:t>Movement</a:t>
            </a:r>
          </a:p>
          <a:p>
            <a:pPr marL="971550" lvl="1" indent="-514350">
              <a:buFont typeface="+mj-lt"/>
              <a:buAutoNum type="alphaUcPeriod"/>
            </a:pPr>
            <a:r>
              <a:rPr lang="en-US" sz="3200" dirty="0" smtClean="0"/>
              <a:t>Reproduction</a:t>
            </a:r>
            <a:endParaRPr lang="en-US" sz="3200" dirty="0"/>
          </a:p>
        </p:txBody>
      </p:sp>
      <p:pic>
        <p:nvPicPr>
          <p:cNvPr id="61442" name="Picture 2"/>
          <p:cNvPicPr>
            <a:picLocks noChangeAspect="1" noChangeArrowheads="1"/>
          </p:cNvPicPr>
          <p:nvPr/>
        </p:nvPicPr>
        <p:blipFill>
          <a:blip r:embed="rId2" cstate="print"/>
          <a:srcRect/>
          <a:stretch>
            <a:fillRect/>
          </a:stretch>
        </p:blipFill>
        <p:spPr bwMode="auto">
          <a:xfrm>
            <a:off x="3124200" y="1981200"/>
            <a:ext cx="2851868" cy="23050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458201" cy="3539430"/>
          </a:xfrm>
          <a:prstGeom prst="rect">
            <a:avLst/>
          </a:prstGeom>
          <a:noFill/>
        </p:spPr>
        <p:txBody>
          <a:bodyPr wrap="square" rtlCol="0">
            <a:spAutoFit/>
          </a:bodyPr>
          <a:lstStyle/>
          <a:p>
            <a:pPr>
              <a:buFont typeface="Arial" pitchFamily="34" charset="0"/>
              <a:buChar char="•"/>
            </a:pPr>
            <a:r>
              <a:rPr lang="en-US" sz="3200" dirty="0" smtClean="0"/>
              <a:t>What process best explains how a nerve cell and a muscle cell can both develop from the same fertilized egg? </a:t>
            </a:r>
          </a:p>
          <a:p>
            <a:pPr marL="971550" lvl="1" indent="-514350">
              <a:buFont typeface="+mj-lt"/>
              <a:buAutoNum type="alphaUcPeriod"/>
            </a:pPr>
            <a:r>
              <a:rPr lang="en-US" sz="3200" dirty="0" smtClean="0"/>
              <a:t>differentiation </a:t>
            </a:r>
          </a:p>
          <a:p>
            <a:pPr marL="971550" lvl="1" indent="-514350">
              <a:buFont typeface="+mj-lt"/>
              <a:buAutoNum type="alphaUcPeriod"/>
            </a:pPr>
            <a:r>
              <a:rPr lang="en-US" sz="3200" dirty="0" smtClean="0"/>
              <a:t>natural selection </a:t>
            </a:r>
          </a:p>
          <a:p>
            <a:pPr marL="971550" lvl="1" indent="-514350">
              <a:buFont typeface="+mj-lt"/>
              <a:buAutoNum type="alphaUcPeriod"/>
            </a:pPr>
            <a:r>
              <a:rPr lang="en-US" sz="3200" dirty="0" smtClean="0"/>
              <a:t>selective breeding </a:t>
            </a:r>
          </a:p>
          <a:p>
            <a:pPr marL="971550" lvl="1" indent="-514350">
              <a:buFont typeface="+mj-lt"/>
              <a:buAutoNum type="alphaUcPeriod"/>
            </a:pPr>
            <a:r>
              <a:rPr lang="en-US" sz="3200" dirty="0" smtClean="0"/>
              <a:t>genetic engineering</a:t>
            </a:r>
            <a:endParaRPr lang="en-US" sz="32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Bellringer-5/27/15</a:t>
            </a:r>
            <a:endParaRPr lang="en-US" dirty="0"/>
          </a:p>
        </p:txBody>
      </p:sp>
      <p:sp>
        <p:nvSpPr>
          <p:cNvPr id="4" name="Content Placeholder 3"/>
          <p:cNvSpPr>
            <a:spLocks noGrp="1"/>
          </p:cNvSpPr>
          <p:nvPr>
            <p:ph sz="quarter" idx="1"/>
          </p:nvPr>
        </p:nvSpPr>
        <p:spPr/>
        <p:txBody>
          <a:bodyPr/>
          <a:lstStyle/>
          <a:p>
            <a:r>
              <a:rPr lang="en-US" dirty="0" smtClean="0"/>
              <a:t>What organelles are responsible for the following?</a:t>
            </a:r>
          </a:p>
          <a:p>
            <a:pPr lvl="1"/>
            <a:r>
              <a:rPr lang="en-US" dirty="0" smtClean="0">
                <a:solidFill>
                  <a:schemeClr val="tx1"/>
                </a:solidFill>
              </a:rPr>
              <a:t>Letting things in and out of the cell?</a:t>
            </a:r>
          </a:p>
          <a:p>
            <a:pPr lvl="1"/>
            <a:r>
              <a:rPr lang="en-US" dirty="0" smtClean="0">
                <a:solidFill>
                  <a:schemeClr val="tx1"/>
                </a:solidFill>
              </a:rPr>
              <a:t>Storing water?</a:t>
            </a:r>
          </a:p>
          <a:p>
            <a:pPr lvl="1"/>
            <a:r>
              <a:rPr lang="en-US" dirty="0" smtClean="0">
                <a:solidFill>
                  <a:schemeClr val="tx1"/>
                </a:solidFill>
              </a:rPr>
              <a:t>Controlling the functions of the cell?</a:t>
            </a:r>
          </a:p>
          <a:p>
            <a:pPr lvl="1"/>
            <a:r>
              <a:rPr lang="en-US" dirty="0" smtClean="0">
                <a:solidFill>
                  <a:schemeClr val="tx1"/>
                </a:solidFill>
              </a:rPr>
              <a:t>Making proteins?</a:t>
            </a:r>
          </a:p>
          <a:p>
            <a:pPr lvl="1"/>
            <a:r>
              <a:rPr lang="en-US" dirty="0" smtClean="0">
                <a:solidFill>
                  <a:schemeClr val="tx1"/>
                </a:solidFill>
              </a:rPr>
              <a:t>Creating ATP through respiration?</a:t>
            </a:r>
          </a:p>
          <a:p>
            <a:pPr lvl="1"/>
            <a:r>
              <a:rPr lang="en-US" dirty="0" smtClean="0">
                <a:solidFill>
                  <a:schemeClr val="tx1"/>
                </a:solidFill>
              </a:rPr>
              <a:t>Creating glucose through sunlight?</a:t>
            </a:r>
            <a:endParaRPr lang="en-US" dirty="0">
              <a:solidFill>
                <a:schemeClr val="tx1"/>
              </a:solidFill>
            </a:endParaRPr>
          </a:p>
        </p:txBody>
      </p:sp>
    </p:spTree>
    <p:extLst>
      <p:ext uri="{BB962C8B-B14F-4D97-AF65-F5344CB8AC3E}">
        <p14:creationId xmlns:p14="http://schemas.microsoft.com/office/powerpoint/2010/main" val="2565407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04800" y="2743200"/>
            <a:ext cx="8534400" cy="3581400"/>
          </a:xfrm>
        </p:spPr>
        <p:txBody>
          <a:bodyPr>
            <a:normAutofit/>
          </a:bodyPr>
          <a:lstStyle/>
          <a:p>
            <a:r>
              <a:rPr lang="en-US" cap="none" dirty="0" smtClean="0">
                <a:latin typeface="+mj-lt"/>
              </a:rPr>
              <a:t>Unit 2</a:t>
            </a:r>
          </a:p>
          <a:p>
            <a:endParaRPr lang="en-US" cap="none" dirty="0" smtClean="0">
              <a:latin typeface="+mj-lt"/>
            </a:endParaRPr>
          </a:p>
          <a:p>
            <a:pPr algn="l">
              <a:buFont typeface="Arial" pitchFamily="34" charset="0"/>
              <a:buChar char="•"/>
            </a:pPr>
            <a:r>
              <a:rPr lang="en-US" b="0" cap="none" dirty="0" smtClean="0">
                <a:cs typeface="Arial" pitchFamily="34" charset="0"/>
              </a:rPr>
              <a:t>Bio.1.2.1: Explain how homeostasis is maintained in a cell and within an organism in various environments (including temperature and pH)</a:t>
            </a:r>
          </a:p>
          <a:p>
            <a:pPr algn="l">
              <a:buFont typeface="Arial" pitchFamily="34" charset="0"/>
              <a:buChar char="•"/>
            </a:pPr>
            <a:r>
              <a:rPr lang="en-US" b="0" cap="none" dirty="0" smtClean="0">
                <a:cs typeface="Arial" pitchFamily="34" charset="0"/>
              </a:rPr>
              <a:t>Bio.4.1.1: Explain the structures and functions of the major biological molecules (carbohydrates, proteins, lipids and nucleic acids) as related to the survival of living organisms</a:t>
            </a:r>
          </a:p>
          <a:p>
            <a:pPr algn="l">
              <a:buFont typeface="Arial" pitchFamily="34" charset="0"/>
              <a:buChar char="•"/>
            </a:pPr>
            <a:r>
              <a:rPr lang="en-US" b="0" cap="none" dirty="0" smtClean="0">
                <a:cs typeface="Arial" pitchFamily="34" charset="0"/>
              </a:rPr>
              <a:t>Bio.4.2.2: Explain ways that organisms use released energy for maintaining homeostasis</a:t>
            </a:r>
          </a:p>
          <a:p>
            <a:pPr algn="l">
              <a:buFont typeface="Arial" pitchFamily="34" charset="0"/>
              <a:buChar char="•"/>
            </a:pPr>
            <a:endParaRPr lang="en-US" b="0" cap="none" dirty="0">
              <a:cs typeface="Arial" pitchFamily="34" charset="0"/>
            </a:endParaRPr>
          </a:p>
        </p:txBody>
      </p:sp>
      <p:sp>
        <p:nvSpPr>
          <p:cNvPr id="4" name="Title 3"/>
          <p:cNvSpPr>
            <a:spLocks noGrp="1"/>
          </p:cNvSpPr>
          <p:nvPr>
            <p:ph type="title"/>
          </p:nvPr>
        </p:nvSpPr>
        <p:spPr/>
        <p:txBody>
          <a:bodyPr/>
          <a:lstStyle/>
          <a:p>
            <a:r>
              <a:rPr lang="en-US" dirty="0" smtClean="0"/>
              <a:t>Cell Membranes</a:t>
            </a:r>
            <a:endParaRPr lang="en-US" dirty="0"/>
          </a:p>
        </p:txBody>
      </p:sp>
    </p:spTree>
    <p:extLst>
      <p:ext uri="{BB962C8B-B14F-4D97-AF65-F5344CB8AC3E}">
        <p14:creationId xmlns:p14="http://schemas.microsoft.com/office/powerpoint/2010/main" val="437629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3429000" cy="3530600"/>
          </a:xfrm>
        </p:spPr>
        <p:txBody>
          <a:bodyPr/>
          <a:lstStyle/>
          <a:p>
            <a:pPr algn="l">
              <a:buFont typeface="Arial" pitchFamily="34" charset="0"/>
              <a:buChar char="•"/>
            </a:pPr>
            <a:r>
              <a:rPr lang="en-US" cap="none" dirty="0" smtClean="0">
                <a:latin typeface="Gisha" pitchFamily="34" charset="-79"/>
                <a:cs typeface="Gisha" pitchFamily="34" charset="-79"/>
              </a:rPr>
              <a:t>Blood pH: 7.4</a:t>
            </a:r>
          </a:p>
          <a:p>
            <a:pPr lvl="1">
              <a:buFont typeface="Arial" pitchFamily="34" charset="0"/>
              <a:buChar char="•"/>
            </a:pPr>
            <a:r>
              <a:rPr lang="en-US" dirty="0" smtClean="0">
                <a:latin typeface="Gisha" pitchFamily="34" charset="-79"/>
                <a:cs typeface="Gisha" pitchFamily="34" charset="-79"/>
              </a:rPr>
              <a:t>Foods and CO</a:t>
            </a:r>
            <a:r>
              <a:rPr lang="en-US" baseline="-25000" dirty="0" smtClean="0">
                <a:latin typeface="Gisha" pitchFamily="34" charset="-79"/>
                <a:cs typeface="Gisha" pitchFamily="34" charset="-79"/>
              </a:rPr>
              <a:t>2</a:t>
            </a:r>
            <a:r>
              <a:rPr lang="en-US" dirty="0" smtClean="0">
                <a:latin typeface="Gisha" pitchFamily="34" charset="-79"/>
                <a:cs typeface="Gisha" pitchFamily="34" charset="-79"/>
              </a:rPr>
              <a:t> alter blood pH</a:t>
            </a:r>
          </a:p>
          <a:p>
            <a:pPr lvl="1">
              <a:buFont typeface="Arial" pitchFamily="34" charset="0"/>
              <a:buChar char="•"/>
            </a:pPr>
            <a:r>
              <a:rPr lang="en-US" cap="none" dirty="0" smtClean="0">
                <a:latin typeface="Gisha" pitchFamily="34" charset="-79"/>
                <a:cs typeface="Gisha" pitchFamily="34" charset="-79"/>
              </a:rPr>
              <a:t>Buffer (Bicarbonate in blood) help release/absorb hydrogen ions to regulate pH</a:t>
            </a:r>
          </a:p>
          <a:p>
            <a:endParaRPr lang="en-US" dirty="0" smtClean="0">
              <a:latin typeface="Gisha" pitchFamily="34" charset="-79"/>
              <a:cs typeface="Gisha" pitchFamily="34" charset="-79"/>
            </a:endParaRPr>
          </a:p>
        </p:txBody>
      </p:sp>
      <p:sp>
        <p:nvSpPr>
          <p:cNvPr id="3" name="Title 2"/>
          <p:cNvSpPr>
            <a:spLocks noGrp="1"/>
          </p:cNvSpPr>
          <p:nvPr>
            <p:ph type="title"/>
          </p:nvPr>
        </p:nvSpPr>
        <p:spPr/>
        <p:txBody>
          <a:bodyPr>
            <a:normAutofit fontScale="90000"/>
          </a:bodyPr>
          <a:lstStyle/>
          <a:p>
            <a:pPr algn="l"/>
            <a:r>
              <a:rPr lang="en-US" dirty="0" smtClean="0"/>
              <a:t>Bio.1.2.1</a:t>
            </a:r>
            <a:br>
              <a:rPr lang="en-US" dirty="0" smtClean="0"/>
            </a:br>
            <a:r>
              <a:rPr lang="en-US" dirty="0" smtClean="0"/>
              <a:t>Explain how cells use buffers to regulate cell pH</a:t>
            </a:r>
            <a:endParaRPr lang="en-US" dirty="0"/>
          </a:p>
        </p:txBody>
      </p:sp>
      <p:pic>
        <p:nvPicPr>
          <p:cNvPr id="1026" name="Picture 2" descr="https://classconnection.s3.amazonaws.com/801/flashcards/3736801/png/ph_blood-145AF87FF9E66FF856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559050"/>
            <a:ext cx="4953000"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35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533400"/>
            <a:ext cx="7772400" cy="1676400"/>
          </a:xfrm>
        </p:spPr>
        <p:txBody>
          <a:bodyPr>
            <a:noAutofit/>
          </a:bodyPr>
          <a:lstStyle/>
          <a:p>
            <a:pPr algn="l"/>
            <a:r>
              <a:rPr lang="en-US" sz="3200" dirty="0" smtClean="0"/>
              <a:t>Bio.1.2.1</a:t>
            </a:r>
            <a:br>
              <a:rPr lang="en-US" sz="3200" dirty="0" smtClean="0"/>
            </a:br>
            <a:r>
              <a:rPr lang="en-US" sz="3200" dirty="0" smtClean="0"/>
              <a:t>Explain how cells respond to maintain temperature</a:t>
            </a:r>
            <a:endParaRPr lang="en-US" sz="3200" dirty="0"/>
          </a:p>
        </p:txBody>
      </p:sp>
      <p:pic>
        <p:nvPicPr>
          <p:cNvPr id="2050" name="Picture 2" descr="http://cnx.org/resources/1bb98a5a2e4fd6dc7cd30e7a5c181938ffbbce9b/Figure_33_03_0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1513" y="2590800"/>
            <a:ext cx="5334000" cy="370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46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76200"/>
            <a:ext cx="7772400" cy="1752600"/>
          </a:xfrm>
        </p:spPr>
        <p:txBody>
          <a:bodyPr>
            <a:noAutofit/>
          </a:bodyPr>
          <a:lstStyle/>
          <a:p>
            <a:pPr algn="l"/>
            <a:r>
              <a:rPr lang="en-US" sz="3200" dirty="0" smtClean="0"/>
              <a:t>Bio.1.2.1</a:t>
            </a:r>
            <a:br>
              <a:rPr lang="en-US" sz="3200" dirty="0" smtClean="0"/>
            </a:br>
            <a:r>
              <a:rPr lang="en-US" sz="3200" dirty="0" smtClean="0"/>
              <a:t>Explain how cells respond to maintain glucose levels</a:t>
            </a:r>
            <a:endParaRPr lang="en-US" sz="3200" dirty="0"/>
          </a:p>
        </p:txBody>
      </p:sp>
      <p:pic>
        <p:nvPicPr>
          <p:cNvPr id="3074" name="Picture 2" descr="http://image.slidesharecdn.com/antidiabeticdrugs-140627070138-phpapp01/95/anti-diabetic-drugs-4-638.jpg?cb=14038706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19050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952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76200"/>
            <a:ext cx="7772400" cy="1752600"/>
          </a:xfrm>
        </p:spPr>
        <p:txBody>
          <a:bodyPr>
            <a:noAutofit/>
          </a:bodyPr>
          <a:lstStyle/>
          <a:p>
            <a:pPr algn="l"/>
            <a:r>
              <a:rPr lang="en-US" sz="3200" dirty="0" smtClean="0"/>
              <a:t>Bio.1.2.1</a:t>
            </a:r>
            <a:br>
              <a:rPr lang="en-US" sz="3200" dirty="0" smtClean="0"/>
            </a:br>
            <a:r>
              <a:rPr lang="en-US" sz="3200" dirty="0" smtClean="0"/>
              <a:t>Explain how cells respond to maintain water levels</a:t>
            </a:r>
            <a:endParaRPr lang="en-US" sz="3200" dirty="0"/>
          </a:p>
        </p:txBody>
      </p:sp>
      <p:pic>
        <p:nvPicPr>
          <p:cNvPr id="4098" name="Picture 2" descr="http://figures.boundless.com/20034/full/figure-41-01-01.j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230" y="2784475"/>
            <a:ext cx="6692565" cy="346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56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533400"/>
            <a:ext cx="7772400" cy="1676400"/>
          </a:xfrm>
        </p:spPr>
        <p:txBody>
          <a:bodyPr>
            <a:noAutofit/>
          </a:bodyPr>
          <a:lstStyle/>
          <a:p>
            <a:pPr algn="l"/>
            <a:r>
              <a:rPr lang="en-US" sz="3200" dirty="0" smtClean="0"/>
              <a:t>Bio.1.2.1</a:t>
            </a:r>
            <a:br>
              <a:rPr lang="en-US" sz="3200" dirty="0" smtClean="0"/>
            </a:br>
            <a:r>
              <a:rPr lang="en-US" sz="3200" dirty="0" smtClean="0"/>
              <a:t>Compare the mechanisms of active vs passive transport (diffusion and osmosis)</a:t>
            </a:r>
            <a:endParaRPr lang="en-US" sz="3200" dirty="0"/>
          </a:p>
        </p:txBody>
      </p:sp>
      <p:pic>
        <p:nvPicPr>
          <p:cNvPr id="5122" name="Picture 2" descr="http://www.tokresource.org/tok_classes/biobiobio/biomenu/membranes/c8.7x17.trans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667000"/>
            <a:ext cx="4800600" cy="370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338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799" cy="2362200"/>
          </a:xfrm>
        </p:spPr>
        <p:txBody>
          <a:bodyPr>
            <a:noAutofit/>
          </a:bodyPr>
          <a:lstStyle/>
          <a:p>
            <a:pPr lvl="0" algn="l">
              <a:spcBef>
                <a:spcPts val="0"/>
              </a:spcBef>
            </a:pPr>
            <a:r>
              <a:rPr lang="en-US" sz="2000" dirty="0">
                <a:solidFill>
                  <a:schemeClr val="bg1"/>
                </a:solidFill>
                <a:latin typeface="Calibri" panose="020F0502020204030204"/>
                <a:ea typeface="+mn-ea"/>
                <a:cs typeface="+mn-cs"/>
              </a:rPr>
              <a:t>Bio.2.1.1</a:t>
            </a:r>
            <a:br>
              <a:rPr lang="en-US" sz="2000" dirty="0">
                <a:solidFill>
                  <a:schemeClr val="bg1"/>
                </a:solidFill>
                <a:latin typeface="Calibri" panose="020F0502020204030204"/>
                <a:ea typeface="+mn-ea"/>
                <a:cs typeface="+mn-cs"/>
              </a:rPr>
            </a:br>
            <a:r>
              <a:rPr lang="en-US" sz="2000" dirty="0">
                <a:solidFill>
                  <a:schemeClr val="bg1"/>
                </a:solidFill>
                <a:latin typeface="Calibri" panose="020F0502020204030204"/>
                <a:ea typeface="+mn-ea"/>
                <a:cs typeface="+mn-cs"/>
              </a:rPr>
              <a:t>Analyze energy pyramids for direction and efficiency of energy transfer.</a:t>
            </a:r>
            <a:br>
              <a:rPr lang="en-US" sz="2000" dirty="0">
                <a:solidFill>
                  <a:schemeClr val="bg1"/>
                </a:solidFill>
                <a:latin typeface="Calibri" panose="020F0502020204030204"/>
                <a:ea typeface="+mn-ea"/>
                <a:cs typeface="+mn-cs"/>
              </a:rPr>
            </a:br>
            <a:r>
              <a:rPr lang="en-US" sz="2000" dirty="0">
                <a:solidFill>
                  <a:schemeClr val="bg1"/>
                </a:solidFill>
                <a:latin typeface="Calibri" panose="020F0502020204030204"/>
                <a:ea typeface="+mn-ea"/>
                <a:cs typeface="+mn-cs"/>
              </a:rPr>
              <a:t/>
            </a:r>
            <a:br>
              <a:rPr lang="en-US" sz="2000" dirty="0">
                <a:solidFill>
                  <a:schemeClr val="bg1"/>
                </a:solidFill>
                <a:latin typeface="Calibri" panose="020F0502020204030204"/>
                <a:ea typeface="+mn-ea"/>
                <a:cs typeface="+mn-cs"/>
              </a:rPr>
            </a:br>
            <a:endParaRPr lang="en-US" sz="2000" dirty="0">
              <a:solidFill>
                <a:schemeClr val="bg1"/>
              </a:solidFill>
            </a:endParaRPr>
          </a:p>
        </p:txBody>
      </p:sp>
      <p:pic>
        <p:nvPicPr>
          <p:cNvPr id="10242" name="Picture 2" descr="http://shawmst.org/biology/files/2014/08/10percentrul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2964" y="2667001"/>
            <a:ext cx="5101236" cy="3660138"/>
          </a:xfrm>
          <a:prstGeom prst="rect">
            <a:avLst/>
          </a:prstGeom>
          <a:noFill/>
          <a:extLst>
            <a:ext uri="{909E8E84-426E-40DD-AFC4-6F175D3DCCD1}">
              <a14:hiddenFill xmlns:a14="http://schemas.microsoft.com/office/drawing/2010/main">
                <a:solidFill>
                  <a:srgbClr val="FFFFFF"/>
                </a:solidFill>
              </a14:hiddenFill>
            </a:ext>
          </a:extLst>
        </p:spPr>
      </p:pic>
      <p:sp>
        <p:nvSpPr>
          <p:cNvPr id="2" name="SMARTInkShape-1"/>
          <p:cNvSpPr/>
          <p:nvPr/>
        </p:nvSpPr>
        <p:spPr>
          <a:xfrm>
            <a:off x="1250157" y="4681597"/>
            <a:ext cx="419696" cy="406962"/>
          </a:xfrm>
          <a:custGeom>
            <a:avLst/>
            <a:gdLst/>
            <a:ahLst/>
            <a:cxnLst/>
            <a:rect l="0" t="0" r="0" b="0"/>
            <a:pathLst>
              <a:path w="419696" h="406962">
                <a:moveTo>
                  <a:pt x="8929" y="381536"/>
                </a:moveTo>
                <a:lnTo>
                  <a:pt x="21358" y="339509"/>
                </a:lnTo>
                <a:lnTo>
                  <a:pt x="40209" y="295230"/>
                </a:lnTo>
                <a:lnTo>
                  <a:pt x="48511" y="259536"/>
                </a:lnTo>
                <a:lnTo>
                  <a:pt x="52076" y="225884"/>
                </a:lnTo>
                <a:lnTo>
                  <a:pt x="53133" y="190778"/>
                </a:lnTo>
                <a:lnTo>
                  <a:pt x="53519" y="150898"/>
                </a:lnTo>
                <a:lnTo>
                  <a:pt x="50914" y="129313"/>
                </a:lnTo>
                <a:lnTo>
                  <a:pt x="38344" y="86567"/>
                </a:lnTo>
                <a:lnTo>
                  <a:pt x="23766" y="42170"/>
                </a:lnTo>
                <a:lnTo>
                  <a:pt x="8923" y="9914"/>
                </a:lnTo>
                <a:lnTo>
                  <a:pt x="1762" y="0"/>
                </a:lnTo>
                <a:lnTo>
                  <a:pt x="1174" y="178"/>
                </a:lnTo>
                <a:lnTo>
                  <a:pt x="45" y="6185"/>
                </a:lnTo>
                <a:lnTo>
                  <a:pt x="0" y="36298"/>
                </a:lnTo>
                <a:lnTo>
                  <a:pt x="9676" y="80842"/>
                </a:lnTo>
                <a:lnTo>
                  <a:pt x="15948" y="97831"/>
                </a:lnTo>
                <a:lnTo>
                  <a:pt x="17747" y="137577"/>
                </a:lnTo>
                <a:lnTo>
                  <a:pt x="18829" y="161294"/>
                </a:lnTo>
                <a:lnTo>
                  <a:pt x="25959" y="191846"/>
                </a:lnTo>
                <a:lnTo>
                  <a:pt x="27708" y="232126"/>
                </a:lnTo>
                <a:lnTo>
                  <a:pt x="35347" y="275569"/>
                </a:lnTo>
                <a:lnTo>
                  <a:pt x="36688" y="314311"/>
                </a:lnTo>
                <a:lnTo>
                  <a:pt x="44279" y="356843"/>
                </a:lnTo>
                <a:lnTo>
                  <a:pt x="44647" y="372595"/>
                </a:lnTo>
                <a:lnTo>
                  <a:pt x="44648" y="330910"/>
                </a:lnTo>
                <a:lnTo>
                  <a:pt x="44648" y="324971"/>
                </a:lnTo>
                <a:lnTo>
                  <a:pt x="47293" y="319023"/>
                </a:lnTo>
                <a:lnTo>
                  <a:pt x="50785" y="313073"/>
                </a:lnTo>
                <a:lnTo>
                  <a:pt x="52750" y="303152"/>
                </a:lnTo>
                <a:lnTo>
                  <a:pt x="54324" y="289079"/>
                </a:lnTo>
                <a:lnTo>
                  <a:pt x="59642" y="277192"/>
                </a:lnTo>
                <a:lnTo>
                  <a:pt x="62650" y="262535"/>
                </a:lnTo>
                <a:lnTo>
                  <a:pt x="86704" y="218760"/>
                </a:lnTo>
                <a:lnTo>
                  <a:pt x="89136" y="208980"/>
                </a:lnTo>
                <a:lnTo>
                  <a:pt x="116134" y="165182"/>
                </a:lnTo>
                <a:lnTo>
                  <a:pt x="140230" y="124616"/>
                </a:lnTo>
                <a:lnTo>
                  <a:pt x="142691" y="117529"/>
                </a:lnTo>
                <a:lnTo>
                  <a:pt x="167066" y="86872"/>
                </a:lnTo>
                <a:lnTo>
                  <a:pt x="177200" y="63073"/>
                </a:lnTo>
                <a:lnTo>
                  <a:pt x="184455" y="53532"/>
                </a:lnTo>
                <a:lnTo>
                  <a:pt x="186159" y="47902"/>
                </a:lnTo>
                <a:lnTo>
                  <a:pt x="187606" y="46004"/>
                </a:lnTo>
                <a:lnTo>
                  <a:pt x="196399" y="42227"/>
                </a:lnTo>
                <a:lnTo>
                  <a:pt x="196449" y="42209"/>
                </a:lnTo>
                <a:lnTo>
                  <a:pt x="196452" y="80917"/>
                </a:lnTo>
                <a:lnTo>
                  <a:pt x="185429" y="120162"/>
                </a:lnTo>
                <a:lnTo>
                  <a:pt x="181631" y="128448"/>
                </a:lnTo>
                <a:lnTo>
                  <a:pt x="171731" y="161524"/>
                </a:lnTo>
                <a:lnTo>
                  <a:pt x="151751" y="202957"/>
                </a:lnTo>
                <a:lnTo>
                  <a:pt x="130965" y="244615"/>
                </a:lnTo>
                <a:lnTo>
                  <a:pt x="107155" y="285171"/>
                </a:lnTo>
                <a:lnTo>
                  <a:pt x="91942" y="309477"/>
                </a:lnTo>
                <a:lnTo>
                  <a:pt x="89480" y="315776"/>
                </a:lnTo>
                <a:lnTo>
                  <a:pt x="81763" y="326157"/>
                </a:lnTo>
                <a:lnTo>
                  <a:pt x="80489" y="335488"/>
                </a:lnTo>
                <a:lnTo>
                  <a:pt x="72689" y="344453"/>
                </a:lnTo>
                <a:lnTo>
                  <a:pt x="79235" y="338009"/>
                </a:lnTo>
                <a:lnTo>
                  <a:pt x="80031" y="332479"/>
                </a:lnTo>
                <a:lnTo>
                  <a:pt x="81135" y="330972"/>
                </a:lnTo>
                <a:lnTo>
                  <a:pt x="85008" y="329297"/>
                </a:lnTo>
                <a:lnTo>
                  <a:pt x="90036" y="323261"/>
                </a:lnTo>
                <a:lnTo>
                  <a:pt x="123815" y="279855"/>
                </a:lnTo>
                <a:lnTo>
                  <a:pt x="162665" y="238207"/>
                </a:lnTo>
                <a:lnTo>
                  <a:pt x="179165" y="223313"/>
                </a:lnTo>
                <a:lnTo>
                  <a:pt x="189761" y="214972"/>
                </a:lnTo>
                <a:lnTo>
                  <a:pt x="218138" y="182848"/>
                </a:lnTo>
                <a:lnTo>
                  <a:pt x="262786" y="152437"/>
                </a:lnTo>
                <a:lnTo>
                  <a:pt x="304854" y="128532"/>
                </a:lnTo>
                <a:lnTo>
                  <a:pt x="311769" y="125222"/>
                </a:lnTo>
                <a:lnTo>
                  <a:pt x="329033" y="118357"/>
                </a:lnTo>
                <a:lnTo>
                  <a:pt x="347685" y="107198"/>
                </a:lnTo>
                <a:lnTo>
                  <a:pt x="363065" y="104050"/>
                </a:lnTo>
                <a:lnTo>
                  <a:pt x="373272" y="97070"/>
                </a:lnTo>
                <a:lnTo>
                  <a:pt x="383562" y="95819"/>
                </a:lnTo>
                <a:lnTo>
                  <a:pt x="383973" y="112295"/>
                </a:lnTo>
                <a:lnTo>
                  <a:pt x="345591" y="152026"/>
                </a:lnTo>
                <a:lnTo>
                  <a:pt x="301677" y="191987"/>
                </a:lnTo>
                <a:lnTo>
                  <a:pt x="261824" y="227158"/>
                </a:lnTo>
                <a:lnTo>
                  <a:pt x="218293" y="262314"/>
                </a:lnTo>
                <a:lnTo>
                  <a:pt x="178478" y="298687"/>
                </a:lnTo>
                <a:lnTo>
                  <a:pt x="137100" y="332986"/>
                </a:lnTo>
                <a:lnTo>
                  <a:pt x="114504" y="348672"/>
                </a:lnTo>
                <a:lnTo>
                  <a:pt x="101478" y="365820"/>
                </a:lnTo>
                <a:lnTo>
                  <a:pt x="93347" y="371588"/>
                </a:lnTo>
                <a:lnTo>
                  <a:pt x="91096" y="376453"/>
                </a:lnTo>
                <a:lnTo>
                  <a:pt x="89300" y="403724"/>
                </a:lnTo>
                <a:lnTo>
                  <a:pt x="90291" y="405258"/>
                </a:lnTo>
                <a:lnTo>
                  <a:pt x="91944" y="406280"/>
                </a:lnTo>
                <a:lnTo>
                  <a:pt x="94038" y="406961"/>
                </a:lnTo>
                <a:lnTo>
                  <a:pt x="96426" y="406424"/>
                </a:lnTo>
                <a:lnTo>
                  <a:pt x="105520" y="401919"/>
                </a:lnTo>
                <a:lnTo>
                  <a:pt x="140481" y="396897"/>
                </a:lnTo>
                <a:lnTo>
                  <a:pt x="164571" y="385176"/>
                </a:lnTo>
                <a:lnTo>
                  <a:pt x="193589" y="377275"/>
                </a:lnTo>
                <a:lnTo>
                  <a:pt x="218303" y="361254"/>
                </a:lnTo>
                <a:lnTo>
                  <a:pt x="241291" y="354690"/>
                </a:lnTo>
                <a:lnTo>
                  <a:pt x="279552" y="332575"/>
                </a:lnTo>
                <a:lnTo>
                  <a:pt x="321454" y="318515"/>
                </a:lnTo>
                <a:lnTo>
                  <a:pt x="363139" y="298162"/>
                </a:lnTo>
                <a:lnTo>
                  <a:pt x="391129" y="283305"/>
                </a:lnTo>
                <a:lnTo>
                  <a:pt x="419695" y="27438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SMARTInkShape-Group2"/>
          <p:cNvGrpSpPr/>
          <p:nvPr/>
        </p:nvGrpSpPr>
        <p:grpSpPr>
          <a:xfrm>
            <a:off x="1285875" y="2669977"/>
            <a:ext cx="2009181" cy="1669728"/>
            <a:chOff x="1285875" y="2669977"/>
            <a:chExt cx="2009181" cy="1669728"/>
          </a:xfrm>
        </p:grpSpPr>
        <p:sp>
          <p:nvSpPr>
            <p:cNvPr id="4" name="SMARTInkShape-2"/>
            <p:cNvSpPr/>
            <p:nvPr/>
          </p:nvSpPr>
          <p:spPr>
            <a:xfrm>
              <a:off x="1294805" y="3834621"/>
              <a:ext cx="53579" cy="326614"/>
            </a:xfrm>
            <a:custGeom>
              <a:avLst/>
              <a:gdLst/>
              <a:ahLst/>
              <a:cxnLst/>
              <a:rect l="0" t="0" r="0" b="0"/>
              <a:pathLst>
                <a:path w="53579" h="326614">
                  <a:moveTo>
                    <a:pt x="53578" y="5145"/>
                  </a:moveTo>
                  <a:lnTo>
                    <a:pt x="53578" y="0"/>
                  </a:lnTo>
                  <a:lnTo>
                    <a:pt x="53578" y="44053"/>
                  </a:lnTo>
                  <a:lnTo>
                    <a:pt x="52586" y="55919"/>
                  </a:lnTo>
                  <a:lnTo>
                    <a:pt x="46510" y="79850"/>
                  </a:lnTo>
                  <a:lnTo>
                    <a:pt x="44812" y="120734"/>
                  </a:lnTo>
                  <a:lnTo>
                    <a:pt x="42051" y="141589"/>
                  </a:lnTo>
                  <a:lnTo>
                    <a:pt x="36274" y="183174"/>
                  </a:lnTo>
                  <a:lnTo>
                    <a:pt x="33237" y="204076"/>
                  </a:lnTo>
                  <a:lnTo>
                    <a:pt x="24709" y="245680"/>
                  </a:lnTo>
                  <a:lnTo>
                    <a:pt x="19212" y="265206"/>
                  </a:lnTo>
                  <a:lnTo>
                    <a:pt x="17134" y="284755"/>
                  </a:lnTo>
                  <a:lnTo>
                    <a:pt x="10206" y="302384"/>
                  </a:lnTo>
                  <a:lnTo>
                    <a:pt x="9308" y="311607"/>
                  </a:lnTo>
                  <a:lnTo>
                    <a:pt x="8189" y="313633"/>
                  </a:lnTo>
                  <a:lnTo>
                    <a:pt x="6452" y="314983"/>
                  </a:lnTo>
                  <a:lnTo>
                    <a:pt x="4301" y="315883"/>
                  </a:lnTo>
                  <a:lnTo>
                    <a:pt x="2867" y="317476"/>
                  </a:lnTo>
                  <a:lnTo>
                    <a:pt x="0" y="3266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3"/>
            <p:cNvSpPr/>
            <p:nvPr/>
          </p:nvSpPr>
          <p:spPr>
            <a:xfrm>
              <a:off x="1285875" y="3777380"/>
              <a:ext cx="204825" cy="186038"/>
            </a:xfrm>
            <a:custGeom>
              <a:avLst/>
              <a:gdLst/>
              <a:ahLst/>
              <a:cxnLst/>
              <a:rect l="0" t="0" r="0" b="0"/>
              <a:pathLst>
                <a:path w="204825" h="186038">
                  <a:moveTo>
                    <a:pt x="0" y="35597"/>
                  </a:moveTo>
                  <a:lnTo>
                    <a:pt x="0" y="30856"/>
                  </a:lnTo>
                  <a:lnTo>
                    <a:pt x="992" y="29460"/>
                  </a:lnTo>
                  <a:lnTo>
                    <a:pt x="2646" y="28529"/>
                  </a:lnTo>
                  <a:lnTo>
                    <a:pt x="4740" y="27908"/>
                  </a:lnTo>
                  <a:lnTo>
                    <a:pt x="6137" y="26502"/>
                  </a:lnTo>
                  <a:lnTo>
                    <a:pt x="11024" y="17117"/>
                  </a:lnTo>
                  <a:lnTo>
                    <a:pt x="13302" y="14347"/>
                  </a:lnTo>
                  <a:lnTo>
                    <a:pt x="18480" y="11269"/>
                  </a:lnTo>
                  <a:lnTo>
                    <a:pt x="24088" y="8909"/>
                  </a:lnTo>
                  <a:lnTo>
                    <a:pt x="29888" y="4553"/>
                  </a:lnTo>
                  <a:lnTo>
                    <a:pt x="38419" y="1956"/>
                  </a:lnTo>
                  <a:lnTo>
                    <a:pt x="77549" y="0"/>
                  </a:lnTo>
                  <a:lnTo>
                    <a:pt x="101234" y="894"/>
                  </a:lnTo>
                  <a:lnTo>
                    <a:pt x="142877" y="17971"/>
                  </a:lnTo>
                  <a:lnTo>
                    <a:pt x="185429" y="44532"/>
                  </a:lnTo>
                  <a:lnTo>
                    <a:pt x="199016" y="56434"/>
                  </a:lnTo>
                  <a:lnTo>
                    <a:pt x="202553" y="65032"/>
                  </a:lnTo>
                  <a:lnTo>
                    <a:pt x="204824" y="81981"/>
                  </a:lnTo>
                  <a:lnTo>
                    <a:pt x="200477" y="96524"/>
                  </a:lnTo>
                  <a:lnTo>
                    <a:pt x="190119" y="112087"/>
                  </a:lnTo>
                  <a:lnTo>
                    <a:pt x="180465" y="121650"/>
                  </a:lnTo>
                  <a:lnTo>
                    <a:pt x="138965" y="148699"/>
                  </a:lnTo>
                  <a:lnTo>
                    <a:pt x="100818" y="166896"/>
                  </a:lnTo>
                  <a:lnTo>
                    <a:pt x="59284" y="178533"/>
                  </a:lnTo>
                  <a:lnTo>
                    <a:pt x="34473" y="186037"/>
                  </a:lnTo>
                  <a:lnTo>
                    <a:pt x="31912" y="185500"/>
                  </a:lnTo>
                  <a:lnTo>
                    <a:pt x="30204" y="184149"/>
                  </a:lnTo>
                  <a:lnTo>
                    <a:pt x="29066" y="182257"/>
                  </a:lnTo>
                  <a:lnTo>
                    <a:pt x="27315" y="180995"/>
                  </a:lnTo>
                  <a:lnTo>
                    <a:pt x="17859" y="178472"/>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4"/>
            <p:cNvSpPr/>
            <p:nvPr/>
          </p:nvSpPr>
          <p:spPr>
            <a:xfrm>
              <a:off x="1473399" y="3857625"/>
              <a:ext cx="195176" cy="178595"/>
            </a:xfrm>
            <a:custGeom>
              <a:avLst/>
              <a:gdLst/>
              <a:ahLst/>
              <a:cxnLst/>
              <a:rect l="0" t="0" r="0" b="0"/>
              <a:pathLst>
                <a:path w="195176" h="178595">
                  <a:moveTo>
                    <a:pt x="71437" y="0"/>
                  </a:moveTo>
                  <a:lnTo>
                    <a:pt x="71437" y="12429"/>
                  </a:lnTo>
                  <a:lnTo>
                    <a:pt x="68791" y="18092"/>
                  </a:lnTo>
                  <a:lnTo>
                    <a:pt x="66697" y="20991"/>
                  </a:lnTo>
                  <a:lnTo>
                    <a:pt x="55623" y="55920"/>
                  </a:lnTo>
                  <a:lnTo>
                    <a:pt x="30733" y="100465"/>
                  </a:lnTo>
                  <a:lnTo>
                    <a:pt x="26965" y="112009"/>
                  </a:lnTo>
                  <a:lnTo>
                    <a:pt x="11411" y="133881"/>
                  </a:lnTo>
                  <a:lnTo>
                    <a:pt x="10584" y="136879"/>
                  </a:lnTo>
                  <a:lnTo>
                    <a:pt x="9040" y="138878"/>
                  </a:lnTo>
                  <a:lnTo>
                    <a:pt x="3119" y="142683"/>
                  </a:lnTo>
                  <a:lnTo>
                    <a:pt x="35" y="151682"/>
                  </a:lnTo>
                  <a:lnTo>
                    <a:pt x="0" y="130811"/>
                  </a:lnTo>
                  <a:lnTo>
                    <a:pt x="2646" y="124945"/>
                  </a:lnTo>
                  <a:lnTo>
                    <a:pt x="6137" y="119031"/>
                  </a:lnTo>
                  <a:lnTo>
                    <a:pt x="9094" y="110124"/>
                  </a:lnTo>
                  <a:lnTo>
                    <a:pt x="14821" y="100208"/>
                  </a:lnTo>
                  <a:lnTo>
                    <a:pt x="17951" y="86136"/>
                  </a:lnTo>
                  <a:lnTo>
                    <a:pt x="24721" y="75241"/>
                  </a:lnTo>
                  <a:lnTo>
                    <a:pt x="47660" y="50634"/>
                  </a:lnTo>
                  <a:lnTo>
                    <a:pt x="86075" y="21829"/>
                  </a:lnTo>
                  <a:lnTo>
                    <a:pt x="127621" y="4603"/>
                  </a:lnTo>
                  <a:lnTo>
                    <a:pt x="136426" y="2046"/>
                  </a:lnTo>
                  <a:lnTo>
                    <a:pt x="153507" y="404"/>
                  </a:lnTo>
                  <a:lnTo>
                    <a:pt x="160168" y="2825"/>
                  </a:lnTo>
                  <a:lnTo>
                    <a:pt x="166435" y="6217"/>
                  </a:lnTo>
                  <a:lnTo>
                    <a:pt x="176796" y="8572"/>
                  </a:lnTo>
                  <a:lnTo>
                    <a:pt x="182801" y="13564"/>
                  </a:lnTo>
                  <a:lnTo>
                    <a:pt x="185424" y="18596"/>
                  </a:lnTo>
                  <a:lnTo>
                    <a:pt x="187108" y="25171"/>
                  </a:lnTo>
                  <a:lnTo>
                    <a:pt x="193578" y="33599"/>
                  </a:lnTo>
                  <a:lnTo>
                    <a:pt x="195175" y="39076"/>
                  </a:lnTo>
                  <a:lnTo>
                    <a:pt x="194609" y="41926"/>
                  </a:lnTo>
                  <a:lnTo>
                    <a:pt x="189216" y="53628"/>
                  </a:lnTo>
                  <a:lnTo>
                    <a:pt x="186754" y="68468"/>
                  </a:lnTo>
                  <a:lnTo>
                    <a:pt x="181452" y="78385"/>
                  </a:lnTo>
                  <a:lnTo>
                    <a:pt x="178448" y="92458"/>
                  </a:lnTo>
                  <a:lnTo>
                    <a:pt x="171693" y="106604"/>
                  </a:lnTo>
                  <a:lnTo>
                    <a:pt x="160648" y="139049"/>
                  </a:lnTo>
                  <a:lnTo>
                    <a:pt x="145341" y="160685"/>
                  </a:lnTo>
                  <a:lnTo>
                    <a:pt x="142979" y="166665"/>
                  </a:lnTo>
                  <a:lnTo>
                    <a:pt x="133945" y="1785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5"/>
            <p:cNvSpPr/>
            <p:nvPr/>
          </p:nvSpPr>
          <p:spPr>
            <a:xfrm>
              <a:off x="1669854" y="3821909"/>
              <a:ext cx="232170" cy="267475"/>
            </a:xfrm>
            <a:custGeom>
              <a:avLst/>
              <a:gdLst/>
              <a:ahLst/>
              <a:cxnLst/>
              <a:rect l="0" t="0" r="0" b="0"/>
              <a:pathLst>
                <a:path w="232170" h="267475">
                  <a:moveTo>
                    <a:pt x="8927" y="8927"/>
                  </a:moveTo>
                  <a:lnTo>
                    <a:pt x="8927" y="106"/>
                  </a:lnTo>
                  <a:lnTo>
                    <a:pt x="17489" y="0"/>
                  </a:lnTo>
                  <a:lnTo>
                    <a:pt x="25513" y="7686"/>
                  </a:lnTo>
                  <a:lnTo>
                    <a:pt x="27527" y="15811"/>
                  </a:lnTo>
                  <a:lnTo>
                    <a:pt x="32849" y="24086"/>
                  </a:lnTo>
                  <a:lnTo>
                    <a:pt x="34867" y="32821"/>
                  </a:lnTo>
                  <a:lnTo>
                    <a:pt x="35707" y="74045"/>
                  </a:lnTo>
                  <a:lnTo>
                    <a:pt x="35716" y="109753"/>
                  </a:lnTo>
                  <a:lnTo>
                    <a:pt x="26622" y="139046"/>
                  </a:lnTo>
                  <a:lnTo>
                    <a:pt x="19882" y="151634"/>
                  </a:lnTo>
                  <a:lnTo>
                    <a:pt x="19207" y="154666"/>
                  </a:lnTo>
                  <a:lnTo>
                    <a:pt x="8204" y="178405"/>
                  </a:lnTo>
                  <a:lnTo>
                    <a:pt x="7" y="187510"/>
                  </a:lnTo>
                  <a:lnTo>
                    <a:pt x="0" y="182777"/>
                  </a:lnTo>
                  <a:lnTo>
                    <a:pt x="2645" y="177806"/>
                  </a:lnTo>
                  <a:lnTo>
                    <a:pt x="6135" y="172289"/>
                  </a:lnTo>
                  <a:lnTo>
                    <a:pt x="9092" y="163605"/>
                  </a:lnTo>
                  <a:lnTo>
                    <a:pt x="14819" y="153756"/>
                  </a:lnTo>
                  <a:lnTo>
                    <a:pt x="17949" y="139703"/>
                  </a:lnTo>
                  <a:lnTo>
                    <a:pt x="38813" y="105527"/>
                  </a:lnTo>
                  <a:lnTo>
                    <a:pt x="49631" y="92537"/>
                  </a:lnTo>
                  <a:lnTo>
                    <a:pt x="55442" y="80417"/>
                  </a:lnTo>
                  <a:lnTo>
                    <a:pt x="57797" y="77423"/>
                  </a:lnTo>
                  <a:lnTo>
                    <a:pt x="63058" y="74096"/>
                  </a:lnTo>
                  <a:lnTo>
                    <a:pt x="65851" y="73209"/>
                  </a:lnTo>
                  <a:lnTo>
                    <a:pt x="67712" y="71625"/>
                  </a:lnTo>
                  <a:lnTo>
                    <a:pt x="69781" y="67220"/>
                  </a:lnTo>
                  <a:lnTo>
                    <a:pt x="71324" y="65648"/>
                  </a:lnTo>
                  <a:lnTo>
                    <a:pt x="78978" y="62919"/>
                  </a:lnTo>
                  <a:lnTo>
                    <a:pt x="84694" y="62628"/>
                  </a:lnTo>
                  <a:lnTo>
                    <a:pt x="86228" y="63579"/>
                  </a:lnTo>
                  <a:lnTo>
                    <a:pt x="87250" y="65206"/>
                  </a:lnTo>
                  <a:lnTo>
                    <a:pt x="89025" y="71606"/>
                  </a:lnTo>
                  <a:lnTo>
                    <a:pt x="89175" y="75810"/>
                  </a:lnTo>
                  <a:lnTo>
                    <a:pt x="91887" y="80986"/>
                  </a:lnTo>
                  <a:lnTo>
                    <a:pt x="95408" y="86594"/>
                  </a:lnTo>
                  <a:lnTo>
                    <a:pt x="96972" y="92394"/>
                  </a:lnTo>
                  <a:lnTo>
                    <a:pt x="96397" y="95329"/>
                  </a:lnTo>
                  <a:lnTo>
                    <a:pt x="90992" y="107170"/>
                  </a:lnTo>
                  <a:lnTo>
                    <a:pt x="90426" y="110141"/>
                  </a:lnTo>
                  <a:lnTo>
                    <a:pt x="82376" y="127660"/>
                  </a:lnTo>
                  <a:lnTo>
                    <a:pt x="80266" y="137104"/>
                  </a:lnTo>
                  <a:lnTo>
                    <a:pt x="73474" y="151250"/>
                  </a:lnTo>
                  <a:lnTo>
                    <a:pt x="72794" y="154411"/>
                  </a:lnTo>
                  <a:lnTo>
                    <a:pt x="67097" y="163599"/>
                  </a:lnTo>
                  <a:lnTo>
                    <a:pt x="53720" y="178435"/>
                  </a:lnTo>
                  <a:lnTo>
                    <a:pt x="53618" y="173804"/>
                  </a:lnTo>
                  <a:lnTo>
                    <a:pt x="54596" y="172423"/>
                  </a:lnTo>
                  <a:lnTo>
                    <a:pt x="56240" y="171503"/>
                  </a:lnTo>
                  <a:lnTo>
                    <a:pt x="58329" y="170889"/>
                  </a:lnTo>
                  <a:lnTo>
                    <a:pt x="71669" y="160109"/>
                  </a:lnTo>
                  <a:lnTo>
                    <a:pt x="101394" y="131750"/>
                  </a:lnTo>
                  <a:lnTo>
                    <a:pt x="140963" y="109684"/>
                  </a:lnTo>
                  <a:lnTo>
                    <a:pt x="167865" y="107197"/>
                  </a:lnTo>
                  <a:lnTo>
                    <a:pt x="173870" y="111907"/>
                  </a:lnTo>
                  <a:lnTo>
                    <a:pt x="176493" y="116873"/>
                  </a:lnTo>
                  <a:lnTo>
                    <a:pt x="178407" y="134012"/>
                  </a:lnTo>
                  <a:lnTo>
                    <a:pt x="178555" y="145862"/>
                  </a:lnTo>
                  <a:lnTo>
                    <a:pt x="165288" y="185941"/>
                  </a:lnTo>
                  <a:lnTo>
                    <a:pt x="153443" y="215645"/>
                  </a:lnTo>
                  <a:lnTo>
                    <a:pt x="151134" y="228868"/>
                  </a:lnTo>
                  <a:lnTo>
                    <a:pt x="144798" y="241035"/>
                  </a:lnTo>
                  <a:lnTo>
                    <a:pt x="144157" y="244033"/>
                  </a:lnTo>
                  <a:lnTo>
                    <a:pt x="144721" y="247023"/>
                  </a:lnTo>
                  <a:lnTo>
                    <a:pt x="150674" y="257190"/>
                  </a:lnTo>
                  <a:lnTo>
                    <a:pt x="156208" y="263175"/>
                  </a:lnTo>
                  <a:lnTo>
                    <a:pt x="161367" y="265793"/>
                  </a:lnTo>
                  <a:lnTo>
                    <a:pt x="172764" y="267474"/>
                  </a:lnTo>
                  <a:lnTo>
                    <a:pt x="210125" y="256848"/>
                  </a:lnTo>
                  <a:lnTo>
                    <a:pt x="232169" y="2500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Shape-6"/>
            <p:cNvSpPr/>
            <p:nvPr/>
          </p:nvSpPr>
          <p:spPr>
            <a:xfrm>
              <a:off x="1830633" y="4009539"/>
              <a:ext cx="312458" cy="330166"/>
            </a:xfrm>
            <a:custGeom>
              <a:avLst/>
              <a:gdLst/>
              <a:ahLst/>
              <a:cxnLst/>
              <a:rect l="0" t="0" r="0" b="0"/>
              <a:pathLst>
                <a:path w="312458" h="330166">
                  <a:moveTo>
                    <a:pt x="142828" y="8820"/>
                  </a:moveTo>
                  <a:lnTo>
                    <a:pt x="138088" y="8820"/>
                  </a:lnTo>
                  <a:lnTo>
                    <a:pt x="136691" y="7828"/>
                  </a:lnTo>
                  <a:lnTo>
                    <a:pt x="135760" y="6175"/>
                  </a:lnTo>
                  <a:lnTo>
                    <a:pt x="135140" y="4080"/>
                  </a:lnTo>
                  <a:lnTo>
                    <a:pt x="133734" y="2684"/>
                  </a:lnTo>
                  <a:lnTo>
                    <a:pt x="129526" y="1132"/>
                  </a:lnTo>
                  <a:lnTo>
                    <a:pt x="108199" y="0"/>
                  </a:lnTo>
                  <a:lnTo>
                    <a:pt x="99987" y="2585"/>
                  </a:lnTo>
                  <a:lnTo>
                    <a:pt x="92037" y="6049"/>
                  </a:lnTo>
                  <a:lnTo>
                    <a:pt x="77398" y="8992"/>
                  </a:lnTo>
                  <a:lnTo>
                    <a:pt x="46641" y="24218"/>
                  </a:lnTo>
                  <a:lnTo>
                    <a:pt x="39555" y="26578"/>
                  </a:lnTo>
                  <a:lnTo>
                    <a:pt x="23885" y="38964"/>
                  </a:lnTo>
                  <a:lnTo>
                    <a:pt x="20511" y="44707"/>
                  </a:lnTo>
                  <a:lnTo>
                    <a:pt x="19611" y="47628"/>
                  </a:lnTo>
                  <a:lnTo>
                    <a:pt x="18020" y="49575"/>
                  </a:lnTo>
                  <a:lnTo>
                    <a:pt x="12031" y="53307"/>
                  </a:lnTo>
                  <a:lnTo>
                    <a:pt x="9297" y="61006"/>
                  </a:lnTo>
                  <a:lnTo>
                    <a:pt x="10151" y="61470"/>
                  </a:lnTo>
                  <a:lnTo>
                    <a:pt x="52355" y="62398"/>
                  </a:lnTo>
                  <a:lnTo>
                    <a:pt x="60615" y="59753"/>
                  </a:lnTo>
                  <a:lnTo>
                    <a:pt x="80158" y="46953"/>
                  </a:lnTo>
                  <a:lnTo>
                    <a:pt x="86201" y="44620"/>
                  </a:lnTo>
                  <a:lnTo>
                    <a:pt x="95182" y="38720"/>
                  </a:lnTo>
                  <a:lnTo>
                    <a:pt x="104126" y="36531"/>
                  </a:lnTo>
                  <a:lnTo>
                    <a:pt x="115884" y="35620"/>
                  </a:lnTo>
                  <a:lnTo>
                    <a:pt x="116025" y="48039"/>
                  </a:lnTo>
                  <a:lnTo>
                    <a:pt x="113387" y="53702"/>
                  </a:lnTo>
                  <a:lnTo>
                    <a:pt x="109899" y="59525"/>
                  </a:lnTo>
                  <a:lnTo>
                    <a:pt x="108349" y="65421"/>
                  </a:lnTo>
                  <a:lnTo>
                    <a:pt x="80755" y="106492"/>
                  </a:lnTo>
                  <a:lnTo>
                    <a:pt x="80331" y="115594"/>
                  </a:lnTo>
                  <a:lnTo>
                    <a:pt x="80321" y="108255"/>
                  </a:lnTo>
                  <a:lnTo>
                    <a:pt x="123216" y="64152"/>
                  </a:lnTo>
                  <a:lnTo>
                    <a:pt x="126835" y="63178"/>
                  </a:lnTo>
                  <a:lnTo>
                    <a:pt x="129190" y="62918"/>
                  </a:lnTo>
                  <a:lnTo>
                    <a:pt x="134451" y="59984"/>
                  </a:lnTo>
                  <a:lnTo>
                    <a:pt x="140097" y="56364"/>
                  </a:lnTo>
                  <a:lnTo>
                    <a:pt x="150026" y="53850"/>
                  </a:lnTo>
                  <a:lnTo>
                    <a:pt x="155985" y="53582"/>
                  </a:lnTo>
                  <a:lnTo>
                    <a:pt x="157552" y="54537"/>
                  </a:lnTo>
                  <a:lnTo>
                    <a:pt x="158598" y="56165"/>
                  </a:lnTo>
                  <a:lnTo>
                    <a:pt x="160565" y="62034"/>
                  </a:lnTo>
                  <a:lnTo>
                    <a:pt x="168365" y="70055"/>
                  </a:lnTo>
                  <a:lnTo>
                    <a:pt x="169507" y="78905"/>
                  </a:lnTo>
                  <a:lnTo>
                    <a:pt x="169614" y="88784"/>
                  </a:lnTo>
                  <a:lnTo>
                    <a:pt x="160690" y="98114"/>
                  </a:lnTo>
                  <a:lnTo>
                    <a:pt x="160688" y="103262"/>
                  </a:lnTo>
                  <a:lnTo>
                    <a:pt x="160688" y="101065"/>
                  </a:lnTo>
                  <a:lnTo>
                    <a:pt x="161680" y="100083"/>
                  </a:lnTo>
                  <a:lnTo>
                    <a:pt x="165428" y="98990"/>
                  </a:lnTo>
                  <a:lnTo>
                    <a:pt x="182810" y="98140"/>
                  </a:lnTo>
                  <a:lnTo>
                    <a:pt x="184366" y="97140"/>
                  </a:lnTo>
                  <a:lnTo>
                    <a:pt x="185403" y="95481"/>
                  </a:lnTo>
                  <a:lnTo>
                    <a:pt x="186094" y="93383"/>
                  </a:lnTo>
                  <a:lnTo>
                    <a:pt x="187547" y="91985"/>
                  </a:lnTo>
                  <a:lnTo>
                    <a:pt x="195043" y="89556"/>
                  </a:lnTo>
                  <a:lnTo>
                    <a:pt x="213862" y="89188"/>
                  </a:lnTo>
                  <a:lnTo>
                    <a:pt x="214146" y="93928"/>
                  </a:lnTo>
                  <a:lnTo>
                    <a:pt x="215178" y="95325"/>
                  </a:lnTo>
                  <a:lnTo>
                    <a:pt x="223353" y="98864"/>
                  </a:lnTo>
                  <a:lnTo>
                    <a:pt x="227565" y="102749"/>
                  </a:lnTo>
                  <a:lnTo>
                    <a:pt x="230098" y="107783"/>
                  </a:lnTo>
                  <a:lnTo>
                    <a:pt x="230774" y="110514"/>
                  </a:lnTo>
                  <a:lnTo>
                    <a:pt x="232216" y="112335"/>
                  </a:lnTo>
                  <a:lnTo>
                    <a:pt x="236465" y="114358"/>
                  </a:lnTo>
                  <a:lnTo>
                    <a:pt x="244435" y="115497"/>
                  </a:lnTo>
                  <a:lnTo>
                    <a:pt x="246285" y="116649"/>
                  </a:lnTo>
                  <a:lnTo>
                    <a:pt x="247518" y="118409"/>
                  </a:lnTo>
                  <a:lnTo>
                    <a:pt x="248340" y="120575"/>
                  </a:lnTo>
                  <a:lnTo>
                    <a:pt x="249880" y="122019"/>
                  </a:lnTo>
                  <a:lnTo>
                    <a:pt x="254237" y="123623"/>
                  </a:lnTo>
                  <a:lnTo>
                    <a:pt x="292978" y="124906"/>
                  </a:lnTo>
                  <a:lnTo>
                    <a:pt x="302176" y="117218"/>
                  </a:lnTo>
                  <a:lnTo>
                    <a:pt x="312457" y="115980"/>
                  </a:lnTo>
                  <a:lnTo>
                    <a:pt x="307741" y="115977"/>
                  </a:lnTo>
                  <a:lnTo>
                    <a:pt x="306348" y="116970"/>
                  </a:lnTo>
                  <a:lnTo>
                    <a:pt x="305420" y="118623"/>
                  </a:lnTo>
                  <a:lnTo>
                    <a:pt x="304800" y="120717"/>
                  </a:lnTo>
                  <a:lnTo>
                    <a:pt x="294012" y="134068"/>
                  </a:lnTo>
                  <a:lnTo>
                    <a:pt x="276719" y="154361"/>
                  </a:lnTo>
                  <a:lnTo>
                    <a:pt x="255375" y="180775"/>
                  </a:lnTo>
                  <a:lnTo>
                    <a:pt x="217454" y="219835"/>
                  </a:lnTo>
                  <a:lnTo>
                    <a:pt x="173853" y="255847"/>
                  </a:lnTo>
                  <a:lnTo>
                    <a:pt x="129297" y="291591"/>
                  </a:lnTo>
                  <a:lnTo>
                    <a:pt x="103407" y="308277"/>
                  </a:lnTo>
                  <a:lnTo>
                    <a:pt x="61166" y="323152"/>
                  </a:lnTo>
                  <a:lnTo>
                    <a:pt x="49979" y="327117"/>
                  </a:lnTo>
                  <a:lnTo>
                    <a:pt x="15336" y="330165"/>
                  </a:lnTo>
                  <a:lnTo>
                    <a:pt x="9105" y="327588"/>
                  </a:lnTo>
                  <a:lnTo>
                    <a:pt x="1761" y="322590"/>
                  </a:lnTo>
                  <a:lnTo>
                    <a:pt x="756" y="319260"/>
                  </a:lnTo>
                  <a:lnTo>
                    <a:pt x="0" y="308089"/>
                  </a:lnTo>
                  <a:lnTo>
                    <a:pt x="2620" y="302894"/>
                  </a:lnTo>
                  <a:lnTo>
                    <a:pt x="12386" y="291474"/>
                  </a:lnTo>
                  <a:lnTo>
                    <a:pt x="25685" y="282628"/>
                  </a:lnTo>
                  <a:lnTo>
                    <a:pt x="37453" y="278464"/>
                  </a:lnTo>
                  <a:lnTo>
                    <a:pt x="63087" y="274296"/>
                  </a:lnTo>
                  <a:lnTo>
                    <a:pt x="68832" y="272124"/>
                  </a:lnTo>
                  <a:lnTo>
                    <a:pt x="80506" y="272357"/>
                  </a:lnTo>
                  <a:lnTo>
                    <a:pt x="122003" y="276456"/>
                  </a:lnTo>
                  <a:lnTo>
                    <a:pt x="161473" y="286391"/>
                  </a:lnTo>
                  <a:lnTo>
                    <a:pt x="187476" y="2945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7"/>
            <p:cNvSpPr/>
            <p:nvPr/>
          </p:nvSpPr>
          <p:spPr>
            <a:xfrm>
              <a:off x="1830639" y="3375423"/>
              <a:ext cx="292963" cy="250031"/>
            </a:xfrm>
            <a:custGeom>
              <a:avLst/>
              <a:gdLst/>
              <a:ahLst/>
              <a:cxnLst/>
              <a:rect l="0" t="0" r="0" b="0"/>
              <a:pathLst>
                <a:path w="292963" h="250031">
                  <a:moveTo>
                    <a:pt x="205330" y="26788"/>
                  </a:moveTo>
                  <a:lnTo>
                    <a:pt x="205330" y="22048"/>
                  </a:lnTo>
                  <a:lnTo>
                    <a:pt x="204338" y="20651"/>
                  </a:lnTo>
                  <a:lnTo>
                    <a:pt x="202684" y="19720"/>
                  </a:lnTo>
                  <a:lnTo>
                    <a:pt x="200589" y="19099"/>
                  </a:lnTo>
                  <a:lnTo>
                    <a:pt x="199193" y="17694"/>
                  </a:lnTo>
                  <a:lnTo>
                    <a:pt x="194306" y="8308"/>
                  </a:lnTo>
                  <a:lnTo>
                    <a:pt x="192027" y="5538"/>
                  </a:lnTo>
                  <a:lnTo>
                    <a:pt x="186850" y="2461"/>
                  </a:lnTo>
                  <a:lnTo>
                    <a:pt x="175442" y="485"/>
                  </a:lnTo>
                  <a:lnTo>
                    <a:pt x="132156" y="3"/>
                  </a:lnTo>
                  <a:lnTo>
                    <a:pt x="122353" y="0"/>
                  </a:lnTo>
                  <a:lnTo>
                    <a:pt x="116196" y="2645"/>
                  </a:lnTo>
                  <a:lnTo>
                    <a:pt x="110152" y="6136"/>
                  </a:lnTo>
                  <a:lnTo>
                    <a:pt x="101172" y="9093"/>
                  </a:lnTo>
                  <a:lnTo>
                    <a:pt x="95207" y="13301"/>
                  </a:lnTo>
                  <a:lnTo>
                    <a:pt x="91894" y="18478"/>
                  </a:lnTo>
                  <a:lnTo>
                    <a:pt x="89767" y="29887"/>
                  </a:lnTo>
                  <a:lnTo>
                    <a:pt x="89399" y="38731"/>
                  </a:lnTo>
                  <a:lnTo>
                    <a:pt x="91959" y="44664"/>
                  </a:lnTo>
                  <a:lnTo>
                    <a:pt x="95411" y="50608"/>
                  </a:lnTo>
                  <a:lnTo>
                    <a:pt x="98347" y="59532"/>
                  </a:lnTo>
                  <a:lnTo>
                    <a:pt x="135664" y="99961"/>
                  </a:lnTo>
                  <a:lnTo>
                    <a:pt x="163626" y="144209"/>
                  </a:lnTo>
                  <a:lnTo>
                    <a:pt x="174566" y="163570"/>
                  </a:lnTo>
                  <a:lnTo>
                    <a:pt x="177755" y="177977"/>
                  </a:lnTo>
                  <a:lnTo>
                    <a:pt x="178017" y="181159"/>
                  </a:lnTo>
                  <a:lnTo>
                    <a:pt x="175662" y="187340"/>
                  </a:lnTo>
                  <a:lnTo>
                    <a:pt x="163279" y="207526"/>
                  </a:lnTo>
                  <a:lnTo>
                    <a:pt x="122862" y="232285"/>
                  </a:lnTo>
                  <a:lnTo>
                    <a:pt x="112123" y="237183"/>
                  </a:lnTo>
                  <a:lnTo>
                    <a:pt x="71330" y="247939"/>
                  </a:lnTo>
                  <a:lnTo>
                    <a:pt x="28829" y="249975"/>
                  </a:lnTo>
                  <a:lnTo>
                    <a:pt x="19729" y="249014"/>
                  </a:lnTo>
                  <a:lnTo>
                    <a:pt x="1839" y="243886"/>
                  </a:lnTo>
                  <a:lnTo>
                    <a:pt x="216" y="242958"/>
                  </a:lnTo>
                  <a:lnTo>
                    <a:pt x="0" y="236727"/>
                  </a:lnTo>
                  <a:lnTo>
                    <a:pt x="975" y="235208"/>
                  </a:lnTo>
                  <a:lnTo>
                    <a:pt x="2617" y="234195"/>
                  </a:lnTo>
                  <a:lnTo>
                    <a:pt x="8079" y="233071"/>
                  </a:lnTo>
                  <a:lnTo>
                    <a:pt x="48534" y="231202"/>
                  </a:lnTo>
                  <a:lnTo>
                    <a:pt x="83375" y="224070"/>
                  </a:lnTo>
                  <a:lnTo>
                    <a:pt x="125154" y="222322"/>
                  </a:lnTo>
                  <a:lnTo>
                    <a:pt x="164406" y="215145"/>
                  </a:lnTo>
                  <a:lnTo>
                    <a:pt x="194490" y="211830"/>
                  </a:lnTo>
                  <a:lnTo>
                    <a:pt x="224922" y="199102"/>
                  </a:lnTo>
                  <a:lnTo>
                    <a:pt x="269524" y="166682"/>
                  </a:lnTo>
                  <a:lnTo>
                    <a:pt x="273548" y="160732"/>
                  </a:lnTo>
                  <a:lnTo>
                    <a:pt x="276329" y="154779"/>
                  </a:lnTo>
                  <a:lnTo>
                    <a:pt x="292129" y="133944"/>
                  </a:lnTo>
                  <a:lnTo>
                    <a:pt x="292962" y="130968"/>
                  </a:lnTo>
                  <a:lnTo>
                    <a:pt x="292525" y="127991"/>
                  </a:lnTo>
                  <a:lnTo>
                    <a:pt x="287339" y="116085"/>
                  </a:lnTo>
                  <a:lnTo>
                    <a:pt x="286792" y="113108"/>
                  </a:lnTo>
                  <a:lnTo>
                    <a:pt x="285435" y="111124"/>
                  </a:lnTo>
                  <a:lnTo>
                    <a:pt x="283538" y="109801"/>
                  </a:lnTo>
                  <a:lnTo>
                    <a:pt x="278784" y="107339"/>
                  </a:lnTo>
                  <a:lnTo>
                    <a:pt x="270530" y="101367"/>
                  </a:lnTo>
                  <a:lnTo>
                    <a:pt x="261800" y="99156"/>
                  </a:lnTo>
                  <a:lnTo>
                    <a:pt x="246990" y="98348"/>
                  </a:lnTo>
                  <a:lnTo>
                    <a:pt x="218063" y="107327"/>
                  </a:lnTo>
                  <a:lnTo>
                    <a:pt x="211650" y="111531"/>
                  </a:lnTo>
                  <a:lnTo>
                    <a:pt x="181524" y="154743"/>
                  </a:lnTo>
                  <a:lnTo>
                    <a:pt x="166635" y="176983"/>
                  </a:lnTo>
                  <a:lnTo>
                    <a:pt x="162446" y="189140"/>
                  </a:lnTo>
                  <a:lnTo>
                    <a:pt x="161204" y="203766"/>
                  </a:lnTo>
                  <a:lnTo>
                    <a:pt x="163559" y="212270"/>
                  </a:lnTo>
                  <a:lnTo>
                    <a:pt x="166921" y="219358"/>
                  </a:lnTo>
                  <a:lnTo>
                    <a:pt x="169806" y="228926"/>
                  </a:lnTo>
                  <a:lnTo>
                    <a:pt x="187470" y="25003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8"/>
            <p:cNvSpPr/>
            <p:nvPr/>
          </p:nvSpPr>
          <p:spPr>
            <a:xfrm>
              <a:off x="2147258" y="3536265"/>
              <a:ext cx="201095" cy="151654"/>
            </a:xfrm>
            <a:custGeom>
              <a:avLst/>
              <a:gdLst/>
              <a:ahLst/>
              <a:cxnLst/>
              <a:rect l="0" t="0" r="0" b="0"/>
              <a:pathLst>
                <a:path w="201095" h="151654">
                  <a:moveTo>
                    <a:pt x="85164" y="8821"/>
                  </a:moveTo>
                  <a:lnTo>
                    <a:pt x="85164" y="1132"/>
                  </a:lnTo>
                  <a:lnTo>
                    <a:pt x="84172" y="719"/>
                  </a:lnTo>
                  <a:lnTo>
                    <a:pt x="77475" y="0"/>
                  </a:lnTo>
                  <a:lnTo>
                    <a:pt x="69350" y="6050"/>
                  </a:lnTo>
                  <a:lnTo>
                    <a:pt x="61076" y="8992"/>
                  </a:lnTo>
                  <a:lnTo>
                    <a:pt x="16702" y="50500"/>
                  </a:lnTo>
                  <a:lnTo>
                    <a:pt x="8765" y="59424"/>
                  </a:lnTo>
                  <a:lnTo>
                    <a:pt x="2935" y="71330"/>
                  </a:lnTo>
                  <a:lnTo>
                    <a:pt x="579" y="74306"/>
                  </a:lnTo>
                  <a:lnTo>
                    <a:pt x="0" y="77282"/>
                  </a:lnTo>
                  <a:lnTo>
                    <a:pt x="607" y="80259"/>
                  </a:lnTo>
                  <a:lnTo>
                    <a:pt x="2935" y="86212"/>
                  </a:lnTo>
                  <a:lnTo>
                    <a:pt x="5237" y="95141"/>
                  </a:lnTo>
                  <a:lnTo>
                    <a:pt x="9292" y="101094"/>
                  </a:lnTo>
                  <a:lnTo>
                    <a:pt x="14401" y="104402"/>
                  </a:lnTo>
                  <a:lnTo>
                    <a:pt x="25766" y="106525"/>
                  </a:lnTo>
                  <a:lnTo>
                    <a:pt x="69400" y="107041"/>
                  </a:lnTo>
                  <a:lnTo>
                    <a:pt x="79150" y="106053"/>
                  </a:lnTo>
                  <a:lnTo>
                    <a:pt x="90217" y="99918"/>
                  </a:lnTo>
                  <a:lnTo>
                    <a:pt x="99780" y="92808"/>
                  </a:lnTo>
                  <a:lnTo>
                    <a:pt x="111900" y="87257"/>
                  </a:lnTo>
                  <a:lnTo>
                    <a:pt x="120869" y="80269"/>
                  </a:lnTo>
                  <a:lnTo>
                    <a:pt x="106643" y="95490"/>
                  </a:lnTo>
                  <a:lnTo>
                    <a:pt x="101092" y="107116"/>
                  </a:lnTo>
                  <a:lnTo>
                    <a:pt x="97204" y="113032"/>
                  </a:lnTo>
                  <a:lnTo>
                    <a:pt x="94023" y="121939"/>
                  </a:lnTo>
                  <a:lnTo>
                    <a:pt x="86527" y="132074"/>
                  </a:lnTo>
                  <a:lnTo>
                    <a:pt x="87065" y="133654"/>
                  </a:lnTo>
                  <a:lnTo>
                    <a:pt x="91570" y="140618"/>
                  </a:lnTo>
                  <a:lnTo>
                    <a:pt x="92972" y="146111"/>
                  </a:lnTo>
                  <a:lnTo>
                    <a:pt x="94338" y="147972"/>
                  </a:lnTo>
                  <a:lnTo>
                    <a:pt x="96241" y="149214"/>
                  </a:lnTo>
                  <a:lnTo>
                    <a:pt x="103660" y="150960"/>
                  </a:lnTo>
                  <a:lnTo>
                    <a:pt x="131585" y="151653"/>
                  </a:lnTo>
                  <a:lnTo>
                    <a:pt x="138207" y="149031"/>
                  </a:lnTo>
                  <a:lnTo>
                    <a:pt x="159691" y="137454"/>
                  </a:lnTo>
                  <a:lnTo>
                    <a:pt x="167235" y="135445"/>
                  </a:lnTo>
                  <a:lnTo>
                    <a:pt x="173895" y="129259"/>
                  </a:lnTo>
                  <a:lnTo>
                    <a:pt x="197259" y="95127"/>
                  </a:lnTo>
                  <a:lnTo>
                    <a:pt x="200462" y="80844"/>
                  </a:lnTo>
                  <a:lnTo>
                    <a:pt x="201094" y="63727"/>
                  </a:lnTo>
                  <a:lnTo>
                    <a:pt x="198535" y="55382"/>
                  </a:lnTo>
                  <a:lnTo>
                    <a:pt x="195082" y="48367"/>
                  </a:lnTo>
                  <a:lnTo>
                    <a:pt x="193548" y="41941"/>
                  </a:lnTo>
                  <a:lnTo>
                    <a:pt x="192146" y="39831"/>
                  </a:lnTo>
                  <a:lnTo>
                    <a:pt x="190220" y="38424"/>
                  </a:lnTo>
                  <a:lnTo>
                    <a:pt x="185434" y="35869"/>
                  </a:lnTo>
                  <a:lnTo>
                    <a:pt x="177161" y="29844"/>
                  </a:lnTo>
                  <a:lnTo>
                    <a:pt x="168426" y="26625"/>
                  </a:lnTo>
                  <a:lnTo>
                    <a:pt x="159554" y="20821"/>
                  </a:lnTo>
                  <a:lnTo>
                    <a:pt x="150641" y="18661"/>
                  </a:lnTo>
                  <a:lnTo>
                    <a:pt x="138742" y="1775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9"/>
            <p:cNvSpPr/>
            <p:nvPr/>
          </p:nvSpPr>
          <p:spPr>
            <a:xfrm>
              <a:off x="2366367" y="3634383"/>
              <a:ext cx="107157" cy="53579"/>
            </a:xfrm>
            <a:custGeom>
              <a:avLst/>
              <a:gdLst/>
              <a:ahLst/>
              <a:cxnLst/>
              <a:rect l="0" t="0" r="0" b="0"/>
              <a:pathLst>
                <a:path w="107157" h="53579">
                  <a:moveTo>
                    <a:pt x="0" y="53578"/>
                  </a:moveTo>
                  <a:lnTo>
                    <a:pt x="0" y="48838"/>
                  </a:lnTo>
                  <a:lnTo>
                    <a:pt x="992" y="47441"/>
                  </a:lnTo>
                  <a:lnTo>
                    <a:pt x="2646" y="46510"/>
                  </a:lnTo>
                  <a:lnTo>
                    <a:pt x="4741" y="45889"/>
                  </a:lnTo>
                  <a:lnTo>
                    <a:pt x="6137" y="44484"/>
                  </a:lnTo>
                  <a:lnTo>
                    <a:pt x="11024" y="35098"/>
                  </a:lnTo>
                  <a:lnTo>
                    <a:pt x="21250" y="23690"/>
                  </a:lnTo>
                  <a:lnTo>
                    <a:pt x="26973" y="20451"/>
                  </a:lnTo>
                  <a:lnTo>
                    <a:pt x="58711" y="8866"/>
                  </a:lnTo>
                  <a:lnTo>
                    <a:pt x="69210" y="3068"/>
                  </a:lnTo>
                  <a:lnTo>
                    <a:pt x="107156"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10"/>
            <p:cNvSpPr/>
            <p:nvPr/>
          </p:nvSpPr>
          <p:spPr>
            <a:xfrm>
              <a:off x="2446748" y="3562959"/>
              <a:ext cx="232112" cy="187511"/>
            </a:xfrm>
            <a:custGeom>
              <a:avLst/>
              <a:gdLst/>
              <a:ahLst/>
              <a:cxnLst/>
              <a:rect l="0" t="0" r="0" b="0"/>
              <a:pathLst>
                <a:path w="232112" h="187511">
                  <a:moveTo>
                    <a:pt x="160721" y="125002"/>
                  </a:moveTo>
                  <a:lnTo>
                    <a:pt x="160721" y="95091"/>
                  </a:lnTo>
                  <a:lnTo>
                    <a:pt x="159729" y="93155"/>
                  </a:lnTo>
                  <a:lnTo>
                    <a:pt x="158075" y="91864"/>
                  </a:lnTo>
                  <a:lnTo>
                    <a:pt x="153592" y="89438"/>
                  </a:lnTo>
                  <a:lnTo>
                    <a:pt x="145490" y="83486"/>
                  </a:lnTo>
                  <a:lnTo>
                    <a:pt x="136805" y="80290"/>
                  </a:lnTo>
                  <a:lnTo>
                    <a:pt x="127948" y="74492"/>
                  </a:lnTo>
                  <a:lnTo>
                    <a:pt x="118048" y="72333"/>
                  </a:lnTo>
                  <a:lnTo>
                    <a:pt x="108351" y="71828"/>
                  </a:lnTo>
                  <a:lnTo>
                    <a:pt x="100073" y="74249"/>
                  </a:lnTo>
                  <a:lnTo>
                    <a:pt x="92094" y="77640"/>
                  </a:lnTo>
                  <a:lnTo>
                    <a:pt x="77438" y="80542"/>
                  </a:lnTo>
                  <a:lnTo>
                    <a:pt x="33451" y="104248"/>
                  </a:lnTo>
                  <a:lnTo>
                    <a:pt x="25443" y="110156"/>
                  </a:lnTo>
                  <a:lnTo>
                    <a:pt x="9133" y="129429"/>
                  </a:lnTo>
                  <a:lnTo>
                    <a:pt x="6084" y="130930"/>
                  </a:lnTo>
                  <a:lnTo>
                    <a:pt x="4051" y="132923"/>
                  </a:lnTo>
                  <a:lnTo>
                    <a:pt x="1793" y="137783"/>
                  </a:lnTo>
                  <a:lnTo>
                    <a:pt x="0" y="159331"/>
                  </a:lnTo>
                  <a:lnTo>
                    <a:pt x="988" y="159794"/>
                  </a:lnTo>
                  <a:lnTo>
                    <a:pt x="29798" y="160710"/>
                  </a:lnTo>
                  <a:lnTo>
                    <a:pt x="43436" y="155977"/>
                  </a:lnTo>
                  <a:lnTo>
                    <a:pt x="80476" y="135813"/>
                  </a:lnTo>
                  <a:lnTo>
                    <a:pt x="119161" y="97975"/>
                  </a:lnTo>
                  <a:lnTo>
                    <a:pt x="160208" y="65119"/>
                  </a:lnTo>
                  <a:lnTo>
                    <a:pt x="171407" y="56715"/>
                  </a:lnTo>
                  <a:lnTo>
                    <a:pt x="189327" y="37797"/>
                  </a:lnTo>
                  <a:lnTo>
                    <a:pt x="232111" y="32"/>
                  </a:lnTo>
                  <a:lnTo>
                    <a:pt x="227404" y="0"/>
                  </a:lnTo>
                  <a:lnTo>
                    <a:pt x="222438" y="2638"/>
                  </a:lnTo>
                  <a:lnTo>
                    <a:pt x="202347" y="20977"/>
                  </a:lnTo>
                  <a:lnTo>
                    <a:pt x="184858" y="42793"/>
                  </a:lnTo>
                  <a:lnTo>
                    <a:pt x="175417" y="50762"/>
                  </a:lnTo>
                  <a:lnTo>
                    <a:pt x="141235" y="95359"/>
                  </a:lnTo>
                  <a:lnTo>
                    <a:pt x="112018" y="130779"/>
                  </a:lnTo>
                  <a:lnTo>
                    <a:pt x="105460" y="149698"/>
                  </a:lnTo>
                  <a:lnTo>
                    <a:pt x="103044" y="153373"/>
                  </a:lnTo>
                  <a:lnTo>
                    <a:pt x="99644" y="168024"/>
                  </a:lnTo>
                  <a:lnTo>
                    <a:pt x="98213" y="18751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1"/>
            <p:cNvSpPr/>
            <p:nvPr/>
          </p:nvSpPr>
          <p:spPr>
            <a:xfrm>
              <a:off x="2366735" y="3616523"/>
              <a:ext cx="88919" cy="107158"/>
            </a:xfrm>
            <a:custGeom>
              <a:avLst/>
              <a:gdLst/>
              <a:ahLst/>
              <a:cxnLst/>
              <a:rect l="0" t="0" r="0" b="0"/>
              <a:pathLst>
                <a:path w="88919" h="107158">
                  <a:moveTo>
                    <a:pt x="8562" y="8930"/>
                  </a:moveTo>
                  <a:lnTo>
                    <a:pt x="0" y="8930"/>
                  </a:lnTo>
                  <a:lnTo>
                    <a:pt x="4482" y="8930"/>
                  </a:lnTo>
                  <a:lnTo>
                    <a:pt x="5842" y="7938"/>
                  </a:lnTo>
                  <a:lnTo>
                    <a:pt x="7353" y="4190"/>
                  </a:lnTo>
                  <a:lnTo>
                    <a:pt x="8748" y="2793"/>
                  </a:lnTo>
                  <a:lnTo>
                    <a:pt x="16144" y="368"/>
                  </a:lnTo>
                  <a:lnTo>
                    <a:pt x="59170" y="1"/>
                  </a:lnTo>
                  <a:lnTo>
                    <a:pt x="78236" y="0"/>
                  </a:lnTo>
                  <a:lnTo>
                    <a:pt x="87533" y="7689"/>
                  </a:lnTo>
                  <a:lnTo>
                    <a:pt x="88309" y="11024"/>
                  </a:lnTo>
                  <a:lnTo>
                    <a:pt x="88918" y="38732"/>
                  </a:lnTo>
                  <a:lnTo>
                    <a:pt x="86278" y="44665"/>
                  </a:lnTo>
                  <a:lnTo>
                    <a:pt x="82790" y="50609"/>
                  </a:lnTo>
                  <a:lnTo>
                    <a:pt x="81240" y="56558"/>
                  </a:lnTo>
                  <a:lnTo>
                    <a:pt x="79834" y="58542"/>
                  </a:lnTo>
                  <a:lnTo>
                    <a:pt x="77905" y="59863"/>
                  </a:lnTo>
                  <a:lnTo>
                    <a:pt x="73115" y="62325"/>
                  </a:lnTo>
                  <a:lnTo>
                    <a:pt x="59041" y="74783"/>
                  </a:lnTo>
                  <a:lnTo>
                    <a:pt x="55802" y="80531"/>
                  </a:lnTo>
                  <a:lnTo>
                    <a:pt x="53370" y="86394"/>
                  </a:lnTo>
                  <a:lnTo>
                    <a:pt x="48982" y="92306"/>
                  </a:lnTo>
                  <a:lnTo>
                    <a:pt x="43724" y="95596"/>
                  </a:lnTo>
                  <a:lnTo>
                    <a:pt x="40933" y="96473"/>
                  </a:lnTo>
                  <a:lnTo>
                    <a:pt x="39072" y="98049"/>
                  </a:lnTo>
                  <a:lnTo>
                    <a:pt x="35351" y="10715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2"/>
            <p:cNvSpPr/>
            <p:nvPr/>
          </p:nvSpPr>
          <p:spPr>
            <a:xfrm>
              <a:off x="2554305" y="3689238"/>
              <a:ext cx="258537" cy="284348"/>
            </a:xfrm>
            <a:custGeom>
              <a:avLst/>
              <a:gdLst/>
              <a:ahLst/>
              <a:cxnLst/>
              <a:rect l="0" t="0" r="0" b="0"/>
              <a:pathLst>
                <a:path w="258537" h="284348">
                  <a:moveTo>
                    <a:pt x="97812" y="61231"/>
                  </a:moveTo>
                  <a:lnTo>
                    <a:pt x="97812" y="47928"/>
                  </a:lnTo>
                  <a:lnTo>
                    <a:pt x="100458" y="42751"/>
                  </a:lnTo>
                  <a:lnTo>
                    <a:pt x="105501" y="36083"/>
                  </a:lnTo>
                  <a:lnTo>
                    <a:pt x="106497" y="27637"/>
                  </a:lnTo>
                  <a:lnTo>
                    <a:pt x="106732" y="12331"/>
                  </a:lnTo>
                  <a:lnTo>
                    <a:pt x="105743" y="10772"/>
                  </a:lnTo>
                  <a:lnTo>
                    <a:pt x="104092" y="9732"/>
                  </a:lnTo>
                  <a:lnTo>
                    <a:pt x="99052" y="8063"/>
                  </a:lnTo>
                  <a:lnTo>
                    <a:pt x="90928" y="1597"/>
                  </a:lnTo>
                  <a:lnTo>
                    <a:pt x="85492" y="0"/>
                  </a:lnTo>
                  <a:lnTo>
                    <a:pt x="82653" y="567"/>
                  </a:lnTo>
                  <a:lnTo>
                    <a:pt x="70968" y="5959"/>
                  </a:lnTo>
                  <a:lnTo>
                    <a:pt x="45444" y="12294"/>
                  </a:lnTo>
                  <a:lnTo>
                    <a:pt x="26926" y="25731"/>
                  </a:lnTo>
                  <a:lnTo>
                    <a:pt x="14577" y="37462"/>
                  </a:lnTo>
                  <a:lnTo>
                    <a:pt x="11209" y="43391"/>
                  </a:lnTo>
                  <a:lnTo>
                    <a:pt x="8721" y="49333"/>
                  </a:lnTo>
                  <a:lnTo>
                    <a:pt x="0" y="60708"/>
                  </a:lnTo>
                  <a:lnTo>
                    <a:pt x="7310" y="68873"/>
                  </a:lnTo>
                  <a:lnTo>
                    <a:pt x="12899" y="69779"/>
                  </a:lnTo>
                  <a:lnTo>
                    <a:pt x="29475" y="70127"/>
                  </a:lnTo>
                  <a:lnTo>
                    <a:pt x="35359" y="67500"/>
                  </a:lnTo>
                  <a:lnTo>
                    <a:pt x="41282" y="64017"/>
                  </a:lnTo>
                  <a:lnTo>
                    <a:pt x="51403" y="61597"/>
                  </a:lnTo>
                  <a:lnTo>
                    <a:pt x="59945" y="55166"/>
                  </a:lnTo>
                  <a:lnTo>
                    <a:pt x="69368" y="52679"/>
                  </a:lnTo>
                  <a:lnTo>
                    <a:pt x="75273" y="52413"/>
                  </a:lnTo>
                  <a:lnTo>
                    <a:pt x="76833" y="51383"/>
                  </a:lnTo>
                  <a:lnTo>
                    <a:pt x="77873" y="49705"/>
                  </a:lnTo>
                  <a:lnTo>
                    <a:pt x="78566" y="47594"/>
                  </a:lnTo>
                  <a:lnTo>
                    <a:pt x="79028" y="47179"/>
                  </a:lnTo>
                  <a:lnTo>
                    <a:pt x="79337" y="47894"/>
                  </a:lnTo>
                  <a:lnTo>
                    <a:pt x="79917" y="52043"/>
                  </a:lnTo>
                  <a:lnTo>
                    <a:pt x="73809" y="59379"/>
                  </a:lnTo>
                  <a:lnTo>
                    <a:pt x="70856" y="67517"/>
                  </a:lnTo>
                  <a:lnTo>
                    <a:pt x="54805" y="86269"/>
                  </a:lnTo>
                  <a:lnTo>
                    <a:pt x="53893" y="89888"/>
                  </a:lnTo>
                  <a:lnTo>
                    <a:pt x="53165" y="101679"/>
                  </a:lnTo>
                  <a:lnTo>
                    <a:pt x="54157" y="103079"/>
                  </a:lnTo>
                  <a:lnTo>
                    <a:pt x="55810" y="104013"/>
                  </a:lnTo>
                  <a:lnTo>
                    <a:pt x="57905" y="104635"/>
                  </a:lnTo>
                  <a:lnTo>
                    <a:pt x="60293" y="104058"/>
                  </a:lnTo>
                  <a:lnTo>
                    <a:pt x="69414" y="98081"/>
                  </a:lnTo>
                  <a:lnTo>
                    <a:pt x="77834" y="96181"/>
                  </a:lnTo>
                  <a:lnTo>
                    <a:pt x="86160" y="90879"/>
                  </a:lnTo>
                  <a:lnTo>
                    <a:pt x="94911" y="87875"/>
                  </a:lnTo>
                  <a:lnTo>
                    <a:pt x="103788" y="82134"/>
                  </a:lnTo>
                  <a:lnTo>
                    <a:pt x="113911" y="79491"/>
                  </a:lnTo>
                  <a:lnTo>
                    <a:pt x="123205" y="71437"/>
                  </a:lnTo>
                  <a:lnTo>
                    <a:pt x="132167" y="70273"/>
                  </a:lnTo>
                  <a:lnTo>
                    <a:pt x="132622" y="71227"/>
                  </a:lnTo>
                  <a:lnTo>
                    <a:pt x="133495" y="83466"/>
                  </a:lnTo>
                  <a:lnTo>
                    <a:pt x="130869" y="88641"/>
                  </a:lnTo>
                  <a:lnTo>
                    <a:pt x="127387" y="94249"/>
                  </a:lnTo>
                  <a:lnTo>
                    <a:pt x="125152" y="105934"/>
                  </a:lnTo>
                  <a:lnTo>
                    <a:pt x="124604" y="139834"/>
                  </a:lnTo>
                  <a:lnTo>
                    <a:pt x="125595" y="140422"/>
                  </a:lnTo>
                  <a:lnTo>
                    <a:pt x="131731" y="142242"/>
                  </a:lnTo>
                  <a:lnTo>
                    <a:pt x="139832" y="147632"/>
                  </a:lnTo>
                  <a:lnTo>
                    <a:pt x="148517" y="149670"/>
                  </a:lnTo>
                  <a:lnTo>
                    <a:pt x="163310" y="150414"/>
                  </a:lnTo>
                  <a:lnTo>
                    <a:pt x="169256" y="147832"/>
                  </a:lnTo>
                  <a:lnTo>
                    <a:pt x="175206" y="144368"/>
                  </a:lnTo>
                  <a:lnTo>
                    <a:pt x="187110" y="142145"/>
                  </a:lnTo>
                  <a:lnTo>
                    <a:pt x="190086" y="141963"/>
                  </a:lnTo>
                  <a:lnTo>
                    <a:pt x="196039" y="139114"/>
                  </a:lnTo>
                  <a:lnTo>
                    <a:pt x="240524" y="105860"/>
                  </a:lnTo>
                  <a:lnTo>
                    <a:pt x="247821" y="98709"/>
                  </a:lnTo>
                  <a:lnTo>
                    <a:pt x="251464" y="97732"/>
                  </a:lnTo>
                  <a:lnTo>
                    <a:pt x="253825" y="97471"/>
                  </a:lnTo>
                  <a:lnTo>
                    <a:pt x="255399" y="96305"/>
                  </a:lnTo>
                  <a:lnTo>
                    <a:pt x="258424" y="88401"/>
                  </a:lnTo>
                  <a:lnTo>
                    <a:pt x="258536" y="100482"/>
                  </a:lnTo>
                  <a:lnTo>
                    <a:pt x="255896" y="106126"/>
                  </a:lnTo>
                  <a:lnTo>
                    <a:pt x="252407" y="111942"/>
                  </a:lnTo>
                  <a:lnTo>
                    <a:pt x="249451" y="120795"/>
                  </a:lnTo>
                  <a:lnTo>
                    <a:pt x="233466" y="144761"/>
                  </a:lnTo>
                  <a:lnTo>
                    <a:pt x="215706" y="161552"/>
                  </a:lnTo>
                  <a:lnTo>
                    <a:pt x="176132" y="206022"/>
                  </a:lnTo>
                  <a:lnTo>
                    <a:pt x="136388" y="241149"/>
                  </a:lnTo>
                  <a:lnTo>
                    <a:pt x="95821" y="270650"/>
                  </a:lnTo>
                  <a:lnTo>
                    <a:pt x="60513" y="283041"/>
                  </a:lnTo>
                  <a:lnTo>
                    <a:pt x="41380" y="284347"/>
                  </a:lnTo>
                  <a:lnTo>
                    <a:pt x="35359" y="281772"/>
                  </a:lnTo>
                  <a:lnTo>
                    <a:pt x="29375" y="278311"/>
                  </a:lnTo>
                  <a:lnTo>
                    <a:pt x="20429" y="275371"/>
                  </a:lnTo>
                  <a:lnTo>
                    <a:pt x="14472" y="271168"/>
                  </a:lnTo>
                  <a:lnTo>
                    <a:pt x="11163" y="265992"/>
                  </a:lnTo>
                  <a:lnTo>
                    <a:pt x="9038" y="254584"/>
                  </a:lnTo>
                  <a:lnTo>
                    <a:pt x="11394" y="248700"/>
                  </a:lnTo>
                  <a:lnTo>
                    <a:pt x="23777" y="228720"/>
                  </a:lnTo>
                  <a:lnTo>
                    <a:pt x="38331" y="218114"/>
                  </a:lnTo>
                  <a:lnTo>
                    <a:pt x="46902" y="215293"/>
                  </a:lnTo>
                  <a:lnTo>
                    <a:pt x="90803" y="213167"/>
                  </a:lnTo>
                  <a:lnTo>
                    <a:pt x="132007" y="222767"/>
                  </a:lnTo>
                  <a:lnTo>
                    <a:pt x="168799" y="231132"/>
                  </a:lnTo>
                  <a:lnTo>
                    <a:pt x="204968" y="2398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SMARTInkShape-13"/>
            <p:cNvSpPr/>
            <p:nvPr/>
          </p:nvSpPr>
          <p:spPr>
            <a:xfrm>
              <a:off x="2455664" y="2669977"/>
              <a:ext cx="133946" cy="366118"/>
            </a:xfrm>
            <a:custGeom>
              <a:avLst/>
              <a:gdLst/>
              <a:ahLst/>
              <a:cxnLst/>
              <a:rect l="0" t="0" r="0" b="0"/>
              <a:pathLst>
                <a:path w="133946" h="366118">
                  <a:moveTo>
                    <a:pt x="133945" y="0"/>
                  </a:moveTo>
                  <a:lnTo>
                    <a:pt x="133945" y="13302"/>
                  </a:lnTo>
                  <a:lnTo>
                    <a:pt x="131300" y="18479"/>
                  </a:lnTo>
                  <a:lnTo>
                    <a:pt x="127809" y="24088"/>
                  </a:lnTo>
                  <a:lnTo>
                    <a:pt x="125843" y="33816"/>
                  </a:lnTo>
                  <a:lnTo>
                    <a:pt x="122418" y="71674"/>
                  </a:lnTo>
                  <a:lnTo>
                    <a:pt x="117962" y="89367"/>
                  </a:lnTo>
                  <a:lnTo>
                    <a:pt x="113996" y="107177"/>
                  </a:lnTo>
                  <a:lnTo>
                    <a:pt x="98043" y="149944"/>
                  </a:lnTo>
                  <a:lnTo>
                    <a:pt x="80351" y="194427"/>
                  </a:lnTo>
                  <a:lnTo>
                    <a:pt x="62506" y="239061"/>
                  </a:lnTo>
                  <a:lnTo>
                    <a:pt x="41672" y="282654"/>
                  </a:lnTo>
                  <a:lnTo>
                    <a:pt x="20836" y="323446"/>
                  </a:lnTo>
                  <a:lnTo>
                    <a:pt x="12899" y="335173"/>
                  </a:lnTo>
                  <a:lnTo>
                    <a:pt x="0" y="36611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4"/>
            <p:cNvSpPr/>
            <p:nvPr/>
          </p:nvSpPr>
          <p:spPr>
            <a:xfrm>
              <a:off x="2411016" y="2875737"/>
              <a:ext cx="241102" cy="149344"/>
            </a:xfrm>
            <a:custGeom>
              <a:avLst/>
              <a:gdLst/>
              <a:ahLst/>
              <a:cxnLst/>
              <a:rect l="0" t="0" r="0" b="0"/>
              <a:pathLst>
                <a:path w="241102" h="149344">
                  <a:moveTo>
                    <a:pt x="0" y="26411"/>
                  </a:moveTo>
                  <a:lnTo>
                    <a:pt x="0" y="21671"/>
                  </a:lnTo>
                  <a:lnTo>
                    <a:pt x="992" y="20275"/>
                  </a:lnTo>
                  <a:lnTo>
                    <a:pt x="2646" y="19344"/>
                  </a:lnTo>
                  <a:lnTo>
                    <a:pt x="15231" y="16735"/>
                  </a:lnTo>
                  <a:lnTo>
                    <a:pt x="23915" y="11418"/>
                  </a:lnTo>
                  <a:lnTo>
                    <a:pt x="35739" y="9118"/>
                  </a:lnTo>
                  <a:lnTo>
                    <a:pt x="78787" y="8562"/>
                  </a:lnTo>
                  <a:lnTo>
                    <a:pt x="101479" y="9546"/>
                  </a:lnTo>
                  <a:lnTo>
                    <a:pt x="135823" y="16930"/>
                  </a:lnTo>
                  <a:lnTo>
                    <a:pt x="157821" y="18401"/>
                  </a:lnTo>
                  <a:lnTo>
                    <a:pt x="183638" y="25577"/>
                  </a:lnTo>
                  <a:lnTo>
                    <a:pt x="228201" y="26409"/>
                  </a:lnTo>
                  <a:lnTo>
                    <a:pt x="230407" y="26411"/>
                  </a:lnTo>
                  <a:lnTo>
                    <a:pt x="240979" y="17591"/>
                  </a:lnTo>
                  <a:lnTo>
                    <a:pt x="241098" y="8923"/>
                  </a:lnTo>
                  <a:lnTo>
                    <a:pt x="236360" y="3921"/>
                  </a:lnTo>
                  <a:lnTo>
                    <a:pt x="231387" y="1533"/>
                  </a:lnTo>
                  <a:lnTo>
                    <a:pt x="224851" y="0"/>
                  </a:lnTo>
                  <a:lnTo>
                    <a:pt x="213740" y="6740"/>
                  </a:lnTo>
                  <a:lnTo>
                    <a:pt x="190477" y="9474"/>
                  </a:lnTo>
                  <a:lnTo>
                    <a:pt x="178775" y="17640"/>
                  </a:lnTo>
                  <a:lnTo>
                    <a:pt x="174375" y="21852"/>
                  </a:lnTo>
                  <a:lnTo>
                    <a:pt x="171757" y="27031"/>
                  </a:lnTo>
                  <a:lnTo>
                    <a:pt x="169940" y="42368"/>
                  </a:lnTo>
                  <a:lnTo>
                    <a:pt x="169669" y="86896"/>
                  </a:lnTo>
                  <a:lnTo>
                    <a:pt x="169664" y="100426"/>
                  </a:lnTo>
                  <a:lnTo>
                    <a:pt x="177352" y="121598"/>
                  </a:lnTo>
                  <a:lnTo>
                    <a:pt x="200707" y="146737"/>
                  </a:lnTo>
                  <a:lnTo>
                    <a:pt x="205950" y="149343"/>
                  </a:lnTo>
                  <a:lnTo>
                    <a:pt x="241101" y="1424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15"/>
            <p:cNvSpPr/>
            <p:nvPr/>
          </p:nvSpPr>
          <p:spPr>
            <a:xfrm>
              <a:off x="2652120" y="2928938"/>
              <a:ext cx="116084" cy="98226"/>
            </a:xfrm>
            <a:custGeom>
              <a:avLst/>
              <a:gdLst/>
              <a:ahLst/>
              <a:cxnLst/>
              <a:rect l="0" t="0" r="0" b="0"/>
              <a:pathLst>
                <a:path w="116084" h="98226">
                  <a:moveTo>
                    <a:pt x="53575" y="0"/>
                  </a:moveTo>
                  <a:lnTo>
                    <a:pt x="40273" y="13302"/>
                  </a:lnTo>
                  <a:lnTo>
                    <a:pt x="37741" y="18479"/>
                  </a:lnTo>
                  <a:lnTo>
                    <a:pt x="37066" y="21249"/>
                  </a:lnTo>
                  <a:lnTo>
                    <a:pt x="29846" y="33815"/>
                  </a:lnTo>
                  <a:lnTo>
                    <a:pt x="26701" y="47833"/>
                  </a:lnTo>
                  <a:lnTo>
                    <a:pt x="19898" y="61960"/>
                  </a:lnTo>
                  <a:lnTo>
                    <a:pt x="19217" y="65119"/>
                  </a:lnTo>
                  <a:lnTo>
                    <a:pt x="4" y="98217"/>
                  </a:lnTo>
                  <a:lnTo>
                    <a:pt x="0" y="98222"/>
                  </a:lnTo>
                  <a:lnTo>
                    <a:pt x="4738" y="98225"/>
                  </a:lnTo>
                  <a:lnTo>
                    <a:pt x="6135" y="97233"/>
                  </a:lnTo>
                  <a:lnTo>
                    <a:pt x="7065" y="95580"/>
                  </a:lnTo>
                  <a:lnTo>
                    <a:pt x="9674" y="82995"/>
                  </a:lnTo>
                  <a:lnTo>
                    <a:pt x="27004" y="62487"/>
                  </a:lnTo>
                  <a:lnTo>
                    <a:pt x="42690" y="47622"/>
                  </a:lnTo>
                  <a:lnTo>
                    <a:pt x="56744" y="39686"/>
                  </a:lnTo>
                  <a:lnTo>
                    <a:pt x="67633" y="35902"/>
                  </a:lnTo>
                  <a:lnTo>
                    <a:pt x="78135" y="29930"/>
                  </a:lnTo>
                  <a:lnTo>
                    <a:pt x="116083" y="1785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16"/>
            <p:cNvSpPr/>
            <p:nvPr/>
          </p:nvSpPr>
          <p:spPr>
            <a:xfrm>
              <a:off x="2794992" y="2848570"/>
              <a:ext cx="125017" cy="214181"/>
            </a:xfrm>
            <a:custGeom>
              <a:avLst/>
              <a:gdLst/>
              <a:ahLst/>
              <a:cxnLst/>
              <a:rect l="0" t="0" r="0" b="0"/>
              <a:pathLst>
                <a:path w="125017" h="214181">
                  <a:moveTo>
                    <a:pt x="125016" y="0"/>
                  </a:moveTo>
                  <a:lnTo>
                    <a:pt x="125016" y="12429"/>
                  </a:lnTo>
                  <a:lnTo>
                    <a:pt x="111714" y="52011"/>
                  </a:lnTo>
                  <a:lnTo>
                    <a:pt x="86284" y="95655"/>
                  </a:lnTo>
                  <a:lnTo>
                    <a:pt x="62506" y="135823"/>
                  </a:lnTo>
                  <a:lnTo>
                    <a:pt x="35719" y="177859"/>
                  </a:lnTo>
                  <a:lnTo>
                    <a:pt x="10326" y="212804"/>
                  </a:lnTo>
                  <a:lnTo>
                    <a:pt x="6904" y="213642"/>
                  </a:lnTo>
                  <a:lnTo>
                    <a:pt x="1364" y="214180"/>
                  </a:lnTo>
                  <a:lnTo>
                    <a:pt x="909" y="213232"/>
                  </a:lnTo>
                  <a:lnTo>
                    <a:pt x="0" y="20538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17"/>
            <p:cNvSpPr/>
            <p:nvPr/>
          </p:nvSpPr>
          <p:spPr>
            <a:xfrm>
              <a:off x="2786063" y="2955729"/>
              <a:ext cx="508993" cy="383451"/>
            </a:xfrm>
            <a:custGeom>
              <a:avLst/>
              <a:gdLst/>
              <a:ahLst/>
              <a:cxnLst/>
              <a:rect l="0" t="0" r="0" b="0"/>
              <a:pathLst>
                <a:path w="508993" h="383451">
                  <a:moveTo>
                    <a:pt x="0" y="8927"/>
                  </a:moveTo>
                  <a:lnTo>
                    <a:pt x="0" y="4187"/>
                  </a:lnTo>
                  <a:lnTo>
                    <a:pt x="992" y="2790"/>
                  </a:lnTo>
                  <a:lnTo>
                    <a:pt x="2645" y="1859"/>
                  </a:lnTo>
                  <a:lnTo>
                    <a:pt x="8820" y="30"/>
                  </a:lnTo>
                  <a:lnTo>
                    <a:pt x="16608" y="0"/>
                  </a:lnTo>
                  <a:lnTo>
                    <a:pt x="25437" y="7686"/>
                  </a:lnTo>
                  <a:lnTo>
                    <a:pt x="33651" y="9674"/>
                  </a:lnTo>
                  <a:lnTo>
                    <a:pt x="41941" y="14991"/>
                  </a:lnTo>
                  <a:lnTo>
                    <a:pt x="47744" y="16583"/>
                  </a:lnTo>
                  <a:lnTo>
                    <a:pt x="49689" y="18000"/>
                  </a:lnTo>
                  <a:lnTo>
                    <a:pt x="50985" y="19937"/>
                  </a:lnTo>
                  <a:lnTo>
                    <a:pt x="53418" y="24734"/>
                  </a:lnTo>
                  <a:lnTo>
                    <a:pt x="57806" y="30174"/>
                  </a:lnTo>
                  <a:lnTo>
                    <a:pt x="63064" y="33253"/>
                  </a:lnTo>
                  <a:lnTo>
                    <a:pt x="68708" y="35614"/>
                  </a:lnTo>
                  <a:lnTo>
                    <a:pt x="74523" y="39970"/>
                  </a:lnTo>
                  <a:lnTo>
                    <a:pt x="77770" y="45214"/>
                  </a:lnTo>
                  <a:lnTo>
                    <a:pt x="81017" y="59604"/>
                  </a:lnTo>
                  <a:lnTo>
                    <a:pt x="86402" y="68481"/>
                  </a:lnTo>
                  <a:lnTo>
                    <a:pt x="88725" y="80369"/>
                  </a:lnTo>
                  <a:lnTo>
                    <a:pt x="89263" y="96461"/>
                  </a:lnTo>
                  <a:lnTo>
                    <a:pt x="80734" y="106740"/>
                  </a:lnTo>
                  <a:lnTo>
                    <a:pt x="80439" y="112217"/>
                  </a:lnTo>
                  <a:lnTo>
                    <a:pt x="80369" y="107409"/>
                  </a:lnTo>
                  <a:lnTo>
                    <a:pt x="88055" y="99488"/>
                  </a:lnTo>
                  <a:lnTo>
                    <a:pt x="98369" y="66228"/>
                  </a:lnTo>
                  <a:lnTo>
                    <a:pt x="113622" y="44690"/>
                  </a:lnTo>
                  <a:lnTo>
                    <a:pt x="115983" y="38712"/>
                  </a:lnTo>
                  <a:lnTo>
                    <a:pt x="123630" y="28553"/>
                  </a:lnTo>
                  <a:lnTo>
                    <a:pt x="127045" y="27572"/>
                  </a:lnTo>
                  <a:lnTo>
                    <a:pt x="155159" y="26791"/>
                  </a:lnTo>
                  <a:lnTo>
                    <a:pt x="160902" y="29434"/>
                  </a:lnTo>
                  <a:lnTo>
                    <a:pt x="166762" y="32924"/>
                  </a:lnTo>
                  <a:lnTo>
                    <a:pt x="178608" y="35165"/>
                  </a:lnTo>
                  <a:lnTo>
                    <a:pt x="181580" y="35349"/>
                  </a:lnTo>
                  <a:lnTo>
                    <a:pt x="187527" y="38199"/>
                  </a:lnTo>
                  <a:lnTo>
                    <a:pt x="193478" y="41780"/>
                  </a:lnTo>
                  <a:lnTo>
                    <a:pt x="205383" y="44080"/>
                  </a:lnTo>
                  <a:lnTo>
                    <a:pt x="208359" y="44269"/>
                  </a:lnTo>
                  <a:lnTo>
                    <a:pt x="214312" y="47124"/>
                  </a:lnTo>
                  <a:lnTo>
                    <a:pt x="220265" y="50708"/>
                  </a:lnTo>
                  <a:lnTo>
                    <a:pt x="232171" y="53009"/>
                  </a:lnTo>
                  <a:lnTo>
                    <a:pt x="267367" y="53575"/>
                  </a:lnTo>
                  <a:lnTo>
                    <a:pt x="267877" y="45014"/>
                  </a:lnTo>
                  <a:lnTo>
                    <a:pt x="246641" y="44649"/>
                  </a:lnTo>
                  <a:lnTo>
                    <a:pt x="240917" y="47293"/>
                  </a:lnTo>
                  <a:lnTo>
                    <a:pt x="235066" y="50783"/>
                  </a:lnTo>
                  <a:lnTo>
                    <a:pt x="229158" y="52335"/>
                  </a:lnTo>
                  <a:lnTo>
                    <a:pt x="186154" y="83096"/>
                  </a:lnTo>
                  <a:lnTo>
                    <a:pt x="162540" y="105384"/>
                  </a:lnTo>
                  <a:lnTo>
                    <a:pt x="161537" y="109013"/>
                  </a:lnTo>
                  <a:lnTo>
                    <a:pt x="160748" y="129263"/>
                  </a:lnTo>
                  <a:lnTo>
                    <a:pt x="161735" y="130823"/>
                  </a:lnTo>
                  <a:lnTo>
                    <a:pt x="163386" y="131863"/>
                  </a:lnTo>
                  <a:lnTo>
                    <a:pt x="169829" y="133669"/>
                  </a:lnTo>
                  <a:lnTo>
                    <a:pt x="181983" y="133907"/>
                  </a:lnTo>
                  <a:lnTo>
                    <a:pt x="187707" y="131281"/>
                  </a:lnTo>
                  <a:lnTo>
                    <a:pt x="193558" y="127799"/>
                  </a:lnTo>
                  <a:lnTo>
                    <a:pt x="202430" y="124846"/>
                  </a:lnTo>
                  <a:lnTo>
                    <a:pt x="208370" y="120640"/>
                  </a:lnTo>
                  <a:lnTo>
                    <a:pt x="211671" y="115463"/>
                  </a:lnTo>
                  <a:lnTo>
                    <a:pt x="214130" y="109854"/>
                  </a:lnTo>
                  <a:lnTo>
                    <a:pt x="226586" y="95211"/>
                  </a:lnTo>
                  <a:lnTo>
                    <a:pt x="232335" y="91924"/>
                  </a:lnTo>
                  <a:lnTo>
                    <a:pt x="235257" y="91047"/>
                  </a:lnTo>
                  <a:lnTo>
                    <a:pt x="237205" y="89471"/>
                  </a:lnTo>
                  <a:lnTo>
                    <a:pt x="240939" y="83504"/>
                  </a:lnTo>
                  <a:lnTo>
                    <a:pt x="249618" y="80487"/>
                  </a:lnTo>
                  <a:lnTo>
                    <a:pt x="249995" y="88064"/>
                  </a:lnTo>
                  <a:lnTo>
                    <a:pt x="243887" y="96180"/>
                  </a:lnTo>
                  <a:lnTo>
                    <a:pt x="241927" y="104454"/>
                  </a:lnTo>
                  <a:lnTo>
                    <a:pt x="241468" y="110253"/>
                  </a:lnTo>
                  <a:lnTo>
                    <a:pt x="238618" y="116138"/>
                  </a:lnTo>
                  <a:lnTo>
                    <a:pt x="235037" y="122061"/>
                  </a:lnTo>
                  <a:lnTo>
                    <a:pt x="232738" y="133948"/>
                  </a:lnTo>
                  <a:lnTo>
                    <a:pt x="232283" y="145850"/>
                  </a:lnTo>
                  <a:lnTo>
                    <a:pt x="231254" y="147834"/>
                  </a:lnTo>
                  <a:lnTo>
                    <a:pt x="229575" y="149157"/>
                  </a:lnTo>
                  <a:lnTo>
                    <a:pt x="227464" y="150039"/>
                  </a:lnTo>
                  <a:lnTo>
                    <a:pt x="226057" y="151619"/>
                  </a:lnTo>
                  <a:lnTo>
                    <a:pt x="223612" y="159336"/>
                  </a:lnTo>
                  <a:lnTo>
                    <a:pt x="232065" y="169542"/>
                  </a:lnTo>
                  <a:lnTo>
                    <a:pt x="256841" y="143998"/>
                  </a:lnTo>
                  <a:lnTo>
                    <a:pt x="279830" y="113441"/>
                  </a:lnTo>
                  <a:lnTo>
                    <a:pt x="293476" y="104276"/>
                  </a:lnTo>
                  <a:lnTo>
                    <a:pt x="305347" y="100017"/>
                  </a:lnTo>
                  <a:lnTo>
                    <a:pt x="337928" y="98228"/>
                  </a:lnTo>
                  <a:lnTo>
                    <a:pt x="343654" y="102966"/>
                  </a:lnTo>
                  <a:lnTo>
                    <a:pt x="346211" y="107938"/>
                  </a:lnTo>
                  <a:lnTo>
                    <a:pt x="347853" y="119215"/>
                  </a:lnTo>
                  <a:lnTo>
                    <a:pt x="346996" y="121148"/>
                  </a:lnTo>
                  <a:lnTo>
                    <a:pt x="345432" y="122436"/>
                  </a:lnTo>
                  <a:lnTo>
                    <a:pt x="343397" y="123295"/>
                  </a:lnTo>
                  <a:lnTo>
                    <a:pt x="342041" y="125852"/>
                  </a:lnTo>
                  <a:lnTo>
                    <a:pt x="339139" y="137940"/>
                  </a:lnTo>
                  <a:lnTo>
                    <a:pt x="332419" y="151416"/>
                  </a:lnTo>
                  <a:lnTo>
                    <a:pt x="331745" y="154521"/>
                  </a:lnTo>
                  <a:lnTo>
                    <a:pt x="322375" y="169463"/>
                  </a:lnTo>
                  <a:lnTo>
                    <a:pt x="321471" y="195064"/>
                  </a:lnTo>
                  <a:lnTo>
                    <a:pt x="322462" y="195526"/>
                  </a:lnTo>
                  <a:lnTo>
                    <a:pt x="337719" y="196415"/>
                  </a:lnTo>
                  <a:lnTo>
                    <a:pt x="365735" y="185425"/>
                  </a:lnTo>
                  <a:lnTo>
                    <a:pt x="387086" y="171370"/>
                  </a:lnTo>
                  <a:lnTo>
                    <a:pt x="408531" y="146652"/>
                  </a:lnTo>
                  <a:lnTo>
                    <a:pt x="446358" y="116206"/>
                  </a:lnTo>
                  <a:lnTo>
                    <a:pt x="446473" y="123783"/>
                  </a:lnTo>
                  <a:lnTo>
                    <a:pt x="423560" y="158002"/>
                  </a:lnTo>
                  <a:lnTo>
                    <a:pt x="415463" y="184969"/>
                  </a:lnTo>
                  <a:lnTo>
                    <a:pt x="387707" y="227233"/>
                  </a:lnTo>
                  <a:lnTo>
                    <a:pt x="368167" y="270040"/>
                  </a:lnTo>
                  <a:lnTo>
                    <a:pt x="343137" y="312648"/>
                  </a:lnTo>
                  <a:lnTo>
                    <a:pt x="332629" y="331532"/>
                  </a:lnTo>
                  <a:lnTo>
                    <a:pt x="311803" y="347303"/>
                  </a:lnTo>
                  <a:lnTo>
                    <a:pt x="267320" y="375020"/>
                  </a:lnTo>
                  <a:lnTo>
                    <a:pt x="255730" y="379995"/>
                  </a:lnTo>
                  <a:lnTo>
                    <a:pt x="226185" y="383450"/>
                  </a:lnTo>
                  <a:lnTo>
                    <a:pt x="216943" y="381096"/>
                  </a:lnTo>
                  <a:lnTo>
                    <a:pt x="189616" y="368508"/>
                  </a:lnTo>
                  <a:lnTo>
                    <a:pt x="182500" y="366186"/>
                  </a:lnTo>
                  <a:lnTo>
                    <a:pt x="176030" y="361847"/>
                  </a:lnTo>
                  <a:lnTo>
                    <a:pt x="155797" y="334124"/>
                  </a:lnTo>
                  <a:lnTo>
                    <a:pt x="152987" y="324665"/>
                  </a:lnTo>
                  <a:lnTo>
                    <a:pt x="151960" y="309590"/>
                  </a:lnTo>
                  <a:lnTo>
                    <a:pt x="154520" y="303620"/>
                  </a:lnTo>
                  <a:lnTo>
                    <a:pt x="164247" y="291703"/>
                  </a:lnTo>
                  <a:lnTo>
                    <a:pt x="177539" y="282772"/>
                  </a:lnTo>
                  <a:lnTo>
                    <a:pt x="194046" y="278582"/>
                  </a:lnTo>
                  <a:lnTo>
                    <a:pt x="233030" y="277050"/>
                  </a:lnTo>
                  <a:lnTo>
                    <a:pt x="259215" y="279532"/>
                  </a:lnTo>
                  <a:lnTo>
                    <a:pt x="294730" y="284520"/>
                  </a:lnTo>
                  <a:lnTo>
                    <a:pt x="337537" y="292634"/>
                  </a:lnTo>
                  <a:lnTo>
                    <a:pt x="381564" y="303791"/>
                  </a:lnTo>
                  <a:lnTo>
                    <a:pt x="419218" y="315550"/>
                  </a:lnTo>
                  <a:lnTo>
                    <a:pt x="455319" y="328419"/>
                  </a:lnTo>
                  <a:lnTo>
                    <a:pt x="491114" y="346395"/>
                  </a:lnTo>
                  <a:lnTo>
                    <a:pt x="505014" y="353382"/>
                  </a:lnTo>
                  <a:lnTo>
                    <a:pt x="508992" y="37504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778569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533400"/>
            <a:ext cx="7772400" cy="1676400"/>
          </a:xfrm>
        </p:spPr>
        <p:txBody>
          <a:bodyPr>
            <a:noAutofit/>
          </a:bodyPr>
          <a:lstStyle/>
          <a:p>
            <a:pPr algn="l"/>
            <a:r>
              <a:rPr lang="en-US" sz="3200" dirty="0" smtClean="0"/>
              <a:t>Bio.1.2.1</a:t>
            </a:r>
            <a:br>
              <a:rPr lang="en-US" sz="3200" dirty="0" smtClean="0"/>
            </a:br>
            <a:r>
              <a:rPr lang="en-US" sz="3200" dirty="0" smtClean="0"/>
              <a:t>Explain how the plasma membrane structure functions</a:t>
            </a:r>
            <a:endParaRPr lang="en-US" sz="3200" dirty="0"/>
          </a:p>
        </p:txBody>
      </p:sp>
      <p:pic>
        <p:nvPicPr>
          <p:cNvPr id="7170" name="Picture 2" descr="http://study.com/cimages/multimages/16/fluidmosai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895600"/>
            <a:ext cx="4772025" cy="32766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 y="2895600"/>
            <a:ext cx="3505200" cy="2031325"/>
          </a:xfrm>
          <a:prstGeom prst="rect">
            <a:avLst/>
          </a:prstGeom>
          <a:noFill/>
        </p:spPr>
        <p:txBody>
          <a:bodyPr wrap="square" rtlCol="0">
            <a:spAutoFit/>
          </a:bodyPr>
          <a:lstStyle/>
          <a:p>
            <a:r>
              <a:rPr lang="en-US" dirty="0" smtClean="0"/>
              <a:t>Fluid Mosaic Model</a:t>
            </a:r>
          </a:p>
          <a:p>
            <a:pPr marL="285750" indent="-285750">
              <a:buFontTx/>
              <a:buChar char="-"/>
            </a:pPr>
            <a:r>
              <a:rPr lang="en-US" dirty="0" smtClean="0"/>
              <a:t>Phospholipid Bilayer</a:t>
            </a:r>
          </a:p>
          <a:p>
            <a:pPr marL="285750" indent="-285750">
              <a:buFontTx/>
              <a:buChar char="-"/>
            </a:pPr>
            <a:r>
              <a:rPr lang="en-US" dirty="0" smtClean="0"/>
              <a:t>Carbohydrate Markers</a:t>
            </a:r>
          </a:p>
          <a:p>
            <a:pPr marL="285750" indent="-285750">
              <a:buFontTx/>
              <a:buChar char="-"/>
            </a:pPr>
            <a:r>
              <a:rPr lang="en-US" dirty="0" smtClean="0"/>
              <a:t>Cholesterol</a:t>
            </a:r>
          </a:p>
          <a:p>
            <a:pPr marL="285750" indent="-285750">
              <a:buFontTx/>
              <a:buChar char="-"/>
            </a:pPr>
            <a:r>
              <a:rPr lang="en-US" dirty="0" smtClean="0"/>
              <a:t>Integral or Transmembrane Proteins</a:t>
            </a:r>
          </a:p>
          <a:p>
            <a:endParaRPr lang="en-US" dirty="0"/>
          </a:p>
        </p:txBody>
      </p:sp>
    </p:spTree>
    <p:extLst>
      <p:ext uri="{BB962C8B-B14F-4D97-AF65-F5344CB8AC3E}">
        <p14:creationId xmlns:p14="http://schemas.microsoft.com/office/powerpoint/2010/main" val="889490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533400"/>
            <a:ext cx="7772400" cy="1676400"/>
          </a:xfrm>
        </p:spPr>
        <p:txBody>
          <a:bodyPr>
            <a:noAutofit/>
          </a:bodyPr>
          <a:lstStyle/>
          <a:p>
            <a:pPr algn="l"/>
            <a:r>
              <a:rPr lang="en-US" sz="3200" dirty="0" smtClean="0"/>
              <a:t>Bio.1.2.1</a:t>
            </a:r>
            <a:br>
              <a:rPr lang="en-US" sz="3200" dirty="0" smtClean="0"/>
            </a:br>
            <a:r>
              <a:rPr lang="en-US" sz="3200" dirty="0" smtClean="0"/>
              <a:t>Explain changes in osmotic pressure that occurs when cells are placed in solutions of differing concentrations</a:t>
            </a:r>
            <a:endParaRPr lang="en-US" sz="3200" dirty="0"/>
          </a:p>
        </p:txBody>
      </p:sp>
      <p:pic>
        <p:nvPicPr>
          <p:cNvPr id="8194" name="Picture 2" descr="http://www.daviddarling.info/images/cell_types.gif"/>
          <p:cNvPicPr>
            <a:picLocks noChangeAspect="1" noChangeArrowheads="1"/>
          </p:cNvPicPr>
          <p:nvPr/>
        </p:nvPicPr>
        <p:blipFill>
          <a:blip r:embed="rId2" cstate="print"/>
          <a:srcRect/>
          <a:stretch>
            <a:fillRect/>
          </a:stretch>
        </p:blipFill>
        <p:spPr bwMode="auto">
          <a:xfrm>
            <a:off x="1676400" y="3886200"/>
            <a:ext cx="5486400" cy="2292097"/>
          </a:xfrm>
          <a:prstGeom prst="rect">
            <a:avLst/>
          </a:prstGeom>
          <a:noFill/>
        </p:spPr>
      </p:pic>
      <p:pic>
        <p:nvPicPr>
          <p:cNvPr id="5" name="Picture 2" descr="http://legacy.owensboro.kctcs.edu/gcaplan/bio/notes/Image130.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564129"/>
            <a:ext cx="7010400" cy="4293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80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533400"/>
            <a:ext cx="7772400" cy="1676400"/>
          </a:xfrm>
        </p:spPr>
        <p:txBody>
          <a:bodyPr>
            <a:noAutofit/>
          </a:bodyPr>
          <a:lstStyle/>
          <a:p>
            <a:pPr algn="l"/>
            <a:r>
              <a:rPr lang="en-US" sz="2800" dirty="0" smtClean="0"/>
              <a:t>Bio.4.1.1</a:t>
            </a:r>
            <a:br>
              <a:rPr lang="en-US" sz="2800" dirty="0" smtClean="0"/>
            </a:br>
            <a:r>
              <a:rPr lang="en-US" sz="2800" dirty="0" smtClean="0"/>
              <a:t>Compare the structure and function of each of the listed organic molecules in organisms</a:t>
            </a:r>
            <a:br>
              <a:rPr lang="en-US" sz="2800" dirty="0" smtClean="0"/>
            </a:br>
            <a:r>
              <a:rPr lang="en-US" sz="2800" dirty="0"/>
              <a:t>	</a:t>
            </a:r>
            <a:r>
              <a:rPr lang="en-US" sz="2800" dirty="0" smtClean="0"/>
              <a:t>Lipids: </a:t>
            </a:r>
            <a:r>
              <a:rPr lang="en-US" sz="2800" dirty="0" smtClean="0">
                <a:solidFill>
                  <a:schemeClr val="tx1"/>
                </a:solidFill>
              </a:rPr>
              <a:t>Phospholipids</a:t>
            </a:r>
            <a:r>
              <a:rPr lang="en-US" sz="2800" dirty="0" smtClean="0"/>
              <a:t>, Steroids</a:t>
            </a:r>
            <a:endParaRPr lang="en-US" sz="2800" dirty="0"/>
          </a:p>
        </p:txBody>
      </p:sp>
      <p:pic>
        <p:nvPicPr>
          <p:cNvPr id="5" name="Picture 2" descr="http://homepage.smc.edu/wissmann_paul/anatomy2textbook/phospholipi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724360"/>
            <a:ext cx="5638800" cy="413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7800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533400"/>
            <a:ext cx="7772400" cy="1676400"/>
          </a:xfrm>
        </p:spPr>
        <p:txBody>
          <a:bodyPr>
            <a:noAutofit/>
          </a:bodyPr>
          <a:lstStyle/>
          <a:p>
            <a:pPr algn="l"/>
            <a:r>
              <a:rPr lang="en-US" sz="2800" dirty="0" smtClean="0">
                <a:solidFill>
                  <a:schemeClr val="bg1"/>
                </a:solidFill>
              </a:rPr>
              <a:t>Bio.4.1.1</a:t>
            </a:r>
            <a:br>
              <a:rPr lang="en-US" sz="2800" dirty="0" smtClean="0">
                <a:solidFill>
                  <a:schemeClr val="bg1"/>
                </a:solidFill>
              </a:rPr>
            </a:br>
            <a:r>
              <a:rPr lang="en-US" sz="2800" dirty="0" smtClean="0">
                <a:solidFill>
                  <a:schemeClr val="bg1"/>
                </a:solidFill>
              </a:rPr>
              <a:t>Compare the structure and function of each of the listed organic molecules in organisms</a:t>
            </a:r>
            <a:br>
              <a:rPr lang="en-US" sz="2800" dirty="0" smtClean="0">
                <a:solidFill>
                  <a:schemeClr val="bg1"/>
                </a:solidFill>
              </a:rPr>
            </a:br>
            <a:r>
              <a:rPr lang="en-US" sz="2800" dirty="0">
                <a:solidFill>
                  <a:schemeClr val="bg1"/>
                </a:solidFill>
              </a:rPr>
              <a:t>	</a:t>
            </a:r>
            <a:r>
              <a:rPr lang="en-US" sz="2800" dirty="0" smtClean="0">
                <a:solidFill>
                  <a:schemeClr val="bg1"/>
                </a:solidFill>
              </a:rPr>
              <a:t>Lipids: Phospholipids, </a:t>
            </a:r>
            <a:r>
              <a:rPr lang="en-US" sz="2800" dirty="0" smtClean="0">
                <a:solidFill>
                  <a:schemeClr val="tx1"/>
                </a:solidFill>
              </a:rPr>
              <a:t>Steroids</a:t>
            </a:r>
            <a:endParaRPr lang="en-US" sz="2800" dirty="0">
              <a:solidFill>
                <a:schemeClr val="tx1"/>
              </a:solidFill>
            </a:endParaRPr>
          </a:p>
        </p:txBody>
      </p:sp>
      <p:pic>
        <p:nvPicPr>
          <p:cNvPr id="10242" name="Picture 2" descr="http://2.bp.blogspot.com/-Ku1VUEVXJHY/Unr2IPNwkYI/AAAAAAAACSk/zwNNnHYw2Yw/s1600/6-chol+raf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362200"/>
            <a:ext cx="3968030" cy="423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850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382000" cy="3352800"/>
          </a:xfrm>
        </p:spPr>
        <p:txBody>
          <a:bodyPr>
            <a:normAutofit/>
          </a:bodyPr>
          <a:lstStyle/>
          <a:p>
            <a:pPr algn="l">
              <a:buFont typeface="Arial" pitchFamily="34" charset="0"/>
              <a:buChar char="•"/>
            </a:pPr>
            <a:r>
              <a:rPr lang="en-US" b="0" cap="none" dirty="0" smtClean="0">
                <a:latin typeface="Gisha" pitchFamily="34" charset="-79"/>
                <a:cs typeface="Gisha" pitchFamily="34" charset="-79"/>
              </a:rPr>
              <a:t>Energy production is vital for maintaining homeostasis</a:t>
            </a:r>
          </a:p>
          <a:p>
            <a:pPr lvl="1">
              <a:buFont typeface="Arial" pitchFamily="34" charset="0"/>
              <a:buChar char="•"/>
            </a:pPr>
            <a:r>
              <a:rPr lang="en-US" dirty="0" smtClean="0">
                <a:latin typeface="Gisha" pitchFamily="34" charset="-79"/>
                <a:cs typeface="Gisha" pitchFamily="34" charset="-79"/>
              </a:rPr>
              <a:t>Active transport of needed molecules</a:t>
            </a:r>
          </a:p>
          <a:p>
            <a:pPr lvl="1">
              <a:buFont typeface="Arial" pitchFamily="34" charset="0"/>
              <a:buChar char="•"/>
            </a:pPr>
            <a:r>
              <a:rPr lang="en-US" b="0" cap="none" dirty="0" smtClean="0">
                <a:latin typeface="Gisha" pitchFamily="34" charset="-79"/>
                <a:cs typeface="Gisha" pitchFamily="34" charset="-79"/>
              </a:rPr>
              <a:t>Active transport to rid cells of toxins</a:t>
            </a:r>
          </a:p>
          <a:p>
            <a:pPr lvl="1">
              <a:buFont typeface="Arial" pitchFamily="34" charset="0"/>
              <a:buChar char="•"/>
            </a:pPr>
            <a:r>
              <a:rPr lang="en-US" dirty="0" smtClean="0">
                <a:latin typeface="Gisha" pitchFamily="34" charset="-79"/>
                <a:cs typeface="Gisha" pitchFamily="34" charset="-79"/>
              </a:rPr>
              <a:t>Movement to avoid danger</a:t>
            </a:r>
          </a:p>
          <a:p>
            <a:pPr lvl="1">
              <a:buFont typeface="Arial" pitchFamily="34" charset="0"/>
              <a:buChar char="•"/>
            </a:pPr>
            <a:r>
              <a:rPr lang="en-US" b="0" cap="none" dirty="0" smtClean="0">
                <a:latin typeface="Gisha" pitchFamily="34" charset="-79"/>
                <a:cs typeface="Gisha" pitchFamily="34" charset="-79"/>
              </a:rPr>
              <a:t>Movement to find food, waste or mates</a:t>
            </a:r>
          </a:p>
          <a:p>
            <a:pPr lvl="1">
              <a:buFont typeface="Arial" pitchFamily="34" charset="0"/>
              <a:buChar char="•"/>
            </a:pPr>
            <a:r>
              <a:rPr lang="en-US" dirty="0" smtClean="0">
                <a:latin typeface="Gisha" pitchFamily="34" charset="-79"/>
                <a:cs typeface="Gisha" pitchFamily="34" charset="-79"/>
              </a:rPr>
              <a:t>Synthesizing needed molecules</a:t>
            </a:r>
          </a:p>
          <a:p>
            <a:pPr lvl="1">
              <a:buFont typeface="Arial" pitchFamily="34" charset="0"/>
              <a:buChar char="•"/>
            </a:pPr>
            <a:endParaRPr lang="en-US" b="0" cap="none" dirty="0" smtClean="0">
              <a:latin typeface="Gisha" pitchFamily="34" charset="-79"/>
              <a:cs typeface="Gisha" pitchFamily="34" charset="-79"/>
            </a:endParaRPr>
          </a:p>
          <a:p>
            <a:endParaRPr lang="en-US" dirty="0" smtClean="0">
              <a:latin typeface="Gisha" pitchFamily="34" charset="-79"/>
              <a:cs typeface="Gisha" pitchFamily="34" charset="-79"/>
            </a:endParaRPr>
          </a:p>
        </p:txBody>
      </p:sp>
      <p:sp>
        <p:nvSpPr>
          <p:cNvPr id="3" name="Title 2"/>
          <p:cNvSpPr>
            <a:spLocks noGrp="1"/>
          </p:cNvSpPr>
          <p:nvPr>
            <p:ph type="title"/>
          </p:nvPr>
        </p:nvSpPr>
        <p:spPr>
          <a:xfrm>
            <a:off x="722313" y="533400"/>
            <a:ext cx="7772400" cy="1676400"/>
          </a:xfrm>
        </p:spPr>
        <p:txBody>
          <a:bodyPr>
            <a:noAutofit/>
          </a:bodyPr>
          <a:lstStyle/>
          <a:p>
            <a:pPr algn="l"/>
            <a:r>
              <a:rPr lang="en-US" sz="3200" dirty="0" smtClean="0"/>
              <a:t>Bio.4.2.2</a:t>
            </a:r>
            <a:br>
              <a:rPr lang="en-US" sz="3200" dirty="0" smtClean="0"/>
            </a:br>
            <a:r>
              <a:rPr lang="en-US" sz="3200" dirty="0" smtClean="0"/>
              <a:t>Energy production is vital for maintaining homeostasis</a:t>
            </a:r>
            <a:endParaRPr lang="en-US" sz="3200" dirty="0"/>
          </a:p>
        </p:txBody>
      </p:sp>
    </p:spTree>
    <p:extLst>
      <p:ext uri="{BB962C8B-B14F-4D97-AF65-F5344CB8AC3E}">
        <p14:creationId xmlns:p14="http://schemas.microsoft.com/office/powerpoint/2010/main" val="2906109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pPr algn="l"/>
            <a:r>
              <a:rPr lang="en-US" sz="4000" b="0" cap="none" dirty="0" smtClean="0"/>
              <a:t>A.  excretion</a:t>
            </a:r>
            <a:br>
              <a:rPr lang="en-US" sz="4000" b="0" cap="none" dirty="0" smtClean="0"/>
            </a:br>
            <a:r>
              <a:rPr lang="en-US" sz="4000" b="0" cap="none" dirty="0" smtClean="0"/>
              <a:t>B.  metabolism</a:t>
            </a:r>
            <a:br>
              <a:rPr lang="en-US" sz="4000" b="0" cap="none" dirty="0" smtClean="0"/>
            </a:br>
            <a:r>
              <a:rPr lang="en-US" sz="4000" b="0" cap="none" dirty="0" smtClean="0"/>
              <a:t>C.  homeostasis</a:t>
            </a:r>
            <a:br>
              <a:rPr lang="en-US" sz="4000" b="0" cap="none" dirty="0" smtClean="0"/>
            </a:br>
            <a:r>
              <a:rPr lang="en-US" sz="4000" b="0" cap="none" dirty="0" smtClean="0"/>
              <a:t>D.  synthesis</a:t>
            </a:r>
            <a:endParaRPr lang="en-US" sz="4000" b="0" cap="none" dirty="0"/>
          </a:p>
        </p:txBody>
      </p:sp>
      <p:sp>
        <p:nvSpPr>
          <p:cNvPr id="3" name="Title 2"/>
          <p:cNvSpPr>
            <a:spLocks noGrp="1"/>
          </p:cNvSpPr>
          <p:nvPr>
            <p:ph type="title"/>
          </p:nvPr>
        </p:nvSpPr>
        <p:spPr/>
        <p:txBody>
          <a:bodyPr>
            <a:noAutofit/>
          </a:bodyPr>
          <a:lstStyle/>
          <a:p>
            <a:pPr algn="l"/>
            <a:r>
              <a:rPr lang="en-US" sz="2400" dirty="0"/>
              <a:t>During strenuous exercise, body temperature increases. The body responds to </a:t>
            </a:r>
            <a:r>
              <a:rPr lang="en-US" sz="2400" dirty="0" smtClean="0"/>
              <a:t>the increase </a:t>
            </a:r>
            <a:r>
              <a:rPr lang="en-US" sz="2400" dirty="0"/>
              <a:t>in temperature by sweating, which helps to reduce the body temperature.</a:t>
            </a:r>
            <a:br>
              <a:rPr lang="en-US" sz="2400" dirty="0"/>
            </a:br>
            <a:r>
              <a:rPr lang="en-US" sz="2400" dirty="0"/>
              <a:t>Which is demonstrated in this situation</a:t>
            </a:r>
            <a:r>
              <a:rPr lang="en-US" sz="2400" dirty="0" smtClean="0"/>
              <a:t>?</a:t>
            </a:r>
            <a:endParaRPr lang="en-US" sz="2400" dirty="0"/>
          </a:p>
        </p:txBody>
      </p:sp>
    </p:spTree>
    <p:extLst>
      <p:ext uri="{BB962C8B-B14F-4D97-AF65-F5344CB8AC3E}">
        <p14:creationId xmlns:p14="http://schemas.microsoft.com/office/powerpoint/2010/main" val="749608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8305800" cy="3733800"/>
          </a:xfrm>
        </p:spPr>
        <p:txBody>
          <a:bodyPr>
            <a:noAutofit/>
          </a:bodyPr>
          <a:lstStyle/>
          <a:p>
            <a:pPr algn="l"/>
            <a:r>
              <a:rPr lang="en-US" sz="2800" b="0" cap="none" dirty="0" smtClean="0"/>
              <a:t>A. </a:t>
            </a:r>
            <a:r>
              <a:rPr lang="en-US" sz="2800" b="0" cap="none" dirty="0"/>
              <a:t>T</a:t>
            </a:r>
            <a:r>
              <a:rPr lang="en-US" sz="2800" b="0" cap="none" dirty="0" smtClean="0"/>
              <a:t>hey will swell because water will move into them.</a:t>
            </a:r>
          </a:p>
          <a:p>
            <a:pPr algn="l"/>
            <a:r>
              <a:rPr lang="en-US" sz="2800" b="0" cap="none" dirty="0" smtClean="0"/>
              <a:t>B. They will swell because salt will move into them.</a:t>
            </a:r>
          </a:p>
          <a:p>
            <a:pPr algn="l"/>
            <a:r>
              <a:rPr lang="en-US" sz="2800" b="0" cap="none" dirty="0" smtClean="0"/>
              <a:t>C. They will shrink because water will move out of them.</a:t>
            </a:r>
          </a:p>
          <a:p>
            <a:pPr algn="l"/>
            <a:r>
              <a:rPr lang="en-US" sz="2800" b="0" cap="none" dirty="0" smtClean="0"/>
              <a:t>D. They will shrink because salt will move out of them.</a:t>
            </a:r>
            <a:endParaRPr lang="en-US" sz="2800" b="0" cap="none" dirty="0"/>
          </a:p>
        </p:txBody>
      </p:sp>
      <p:sp>
        <p:nvSpPr>
          <p:cNvPr id="3" name="Title 2"/>
          <p:cNvSpPr>
            <a:spLocks noGrp="1"/>
          </p:cNvSpPr>
          <p:nvPr>
            <p:ph type="title"/>
          </p:nvPr>
        </p:nvSpPr>
        <p:spPr/>
        <p:txBody>
          <a:bodyPr>
            <a:noAutofit/>
          </a:bodyPr>
          <a:lstStyle/>
          <a:p>
            <a:pPr algn="l"/>
            <a:r>
              <a:rPr lang="en-US" sz="2400" dirty="0"/>
              <a:t>A freshwater plant is placed in a container of saltwater. What will </a:t>
            </a:r>
            <a:r>
              <a:rPr lang="en-US" sz="2400" i="1" dirty="0"/>
              <a:t>most </a:t>
            </a:r>
            <a:r>
              <a:rPr lang="en-US" sz="2400" i="1" dirty="0" smtClean="0"/>
              <a:t>likely </a:t>
            </a:r>
            <a:r>
              <a:rPr lang="en-US" sz="2400" dirty="0" smtClean="0"/>
              <a:t>happen </a:t>
            </a:r>
            <a:r>
              <a:rPr lang="en-US" sz="2400" dirty="0"/>
              <a:t>to the cells of the plant?</a:t>
            </a:r>
          </a:p>
        </p:txBody>
      </p:sp>
    </p:spTree>
    <p:extLst>
      <p:ext uri="{BB962C8B-B14F-4D97-AF65-F5344CB8AC3E}">
        <p14:creationId xmlns:p14="http://schemas.microsoft.com/office/powerpoint/2010/main" val="909867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8305800" cy="3733800"/>
          </a:xfrm>
        </p:spPr>
        <p:txBody>
          <a:bodyPr>
            <a:noAutofit/>
          </a:bodyPr>
          <a:lstStyle/>
          <a:p>
            <a:pPr algn="l"/>
            <a:r>
              <a:rPr lang="en-US" sz="2800" cap="none" dirty="0" smtClean="0"/>
              <a:t>A. DNA</a:t>
            </a:r>
            <a:br>
              <a:rPr lang="en-US" sz="2800" cap="none" dirty="0" smtClean="0"/>
            </a:br>
            <a:r>
              <a:rPr lang="en-US" sz="2800" cap="none" dirty="0" smtClean="0"/>
              <a:t>B. Glucose</a:t>
            </a:r>
            <a:br>
              <a:rPr lang="en-US" sz="2800" cap="none" dirty="0" smtClean="0"/>
            </a:br>
            <a:r>
              <a:rPr lang="en-US" sz="2800" cap="none" dirty="0" smtClean="0"/>
              <a:t>C. Fat</a:t>
            </a:r>
            <a:br>
              <a:rPr lang="en-US" sz="2800" cap="none" dirty="0" smtClean="0"/>
            </a:br>
            <a:r>
              <a:rPr lang="en-US" sz="2800" cap="none" dirty="0" smtClean="0"/>
              <a:t>D. Starch</a:t>
            </a:r>
            <a:endParaRPr lang="en-US" sz="2800" b="0" cap="none" dirty="0"/>
          </a:p>
        </p:txBody>
      </p:sp>
      <p:sp>
        <p:nvSpPr>
          <p:cNvPr id="3" name="Title 2"/>
          <p:cNvSpPr>
            <a:spLocks noGrp="1"/>
          </p:cNvSpPr>
          <p:nvPr>
            <p:ph type="title"/>
          </p:nvPr>
        </p:nvSpPr>
        <p:spPr/>
        <p:txBody>
          <a:bodyPr>
            <a:noAutofit/>
          </a:bodyPr>
          <a:lstStyle/>
          <a:p>
            <a:pPr algn="l"/>
            <a:r>
              <a:rPr lang="en-US" sz="2400" dirty="0"/>
              <a:t>Which type of molecule do whales use for energy storage and insulation?</a:t>
            </a:r>
            <a:br>
              <a:rPr lang="en-US" sz="2400" dirty="0"/>
            </a:br>
            <a:endParaRPr lang="en-US" sz="2400" dirty="0"/>
          </a:p>
        </p:txBody>
      </p:sp>
    </p:spTree>
    <p:extLst>
      <p:ext uri="{BB962C8B-B14F-4D97-AF65-F5344CB8AC3E}">
        <p14:creationId xmlns:p14="http://schemas.microsoft.com/office/powerpoint/2010/main" val="131435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8305800" cy="3733800"/>
          </a:xfrm>
        </p:spPr>
        <p:txBody>
          <a:bodyPr>
            <a:noAutofit/>
          </a:bodyPr>
          <a:lstStyle/>
          <a:p>
            <a:pPr algn="l"/>
            <a:r>
              <a:rPr lang="en-US" sz="2800" cap="none" dirty="0" smtClean="0"/>
              <a:t>A. Active transport</a:t>
            </a:r>
            <a:br>
              <a:rPr lang="en-US" sz="2800" cap="none" dirty="0" smtClean="0"/>
            </a:br>
            <a:r>
              <a:rPr lang="en-US" sz="2800" cap="none" dirty="0" smtClean="0"/>
              <a:t>B. Passive transport</a:t>
            </a:r>
            <a:br>
              <a:rPr lang="en-US" sz="2800" cap="none" dirty="0" smtClean="0"/>
            </a:br>
            <a:r>
              <a:rPr lang="en-US" sz="2800" cap="none" dirty="0" smtClean="0"/>
              <a:t>C. Osmosis</a:t>
            </a:r>
            <a:br>
              <a:rPr lang="en-US" sz="2800" cap="none" dirty="0" smtClean="0"/>
            </a:br>
            <a:r>
              <a:rPr lang="en-US" sz="2800" cap="none" dirty="0" smtClean="0"/>
              <a:t>D. Diffusion</a:t>
            </a:r>
            <a:endParaRPr lang="en-US" sz="2800" b="0" cap="none" dirty="0"/>
          </a:p>
        </p:txBody>
      </p:sp>
      <p:sp>
        <p:nvSpPr>
          <p:cNvPr id="3" name="Title 2"/>
          <p:cNvSpPr>
            <a:spLocks noGrp="1"/>
          </p:cNvSpPr>
          <p:nvPr>
            <p:ph type="title"/>
          </p:nvPr>
        </p:nvSpPr>
        <p:spPr/>
        <p:txBody>
          <a:bodyPr>
            <a:noAutofit/>
          </a:bodyPr>
          <a:lstStyle/>
          <a:p>
            <a:pPr algn="l"/>
            <a:r>
              <a:rPr lang="en-US" sz="2400" dirty="0"/>
              <a:t>If energy is needed to move materials into or out of a cell, what is </a:t>
            </a:r>
            <a:r>
              <a:rPr lang="en-US" sz="2400" b="1" i="1" dirty="0"/>
              <a:t>most </a:t>
            </a:r>
            <a:r>
              <a:rPr lang="en-US" sz="2400" b="1" i="1" dirty="0" smtClean="0"/>
              <a:t>likely </a:t>
            </a:r>
            <a:r>
              <a:rPr lang="en-US" sz="2400" dirty="0" smtClean="0"/>
              <a:t>occurring</a:t>
            </a:r>
            <a:r>
              <a:rPr lang="en-US" sz="2400" dirty="0"/>
              <a:t>?</a:t>
            </a:r>
            <a:br>
              <a:rPr lang="en-US" sz="2400" dirty="0"/>
            </a:br>
            <a:endParaRPr lang="en-US" sz="2400" dirty="0"/>
          </a:p>
        </p:txBody>
      </p:sp>
    </p:spTree>
    <p:extLst>
      <p:ext uri="{BB962C8B-B14F-4D97-AF65-F5344CB8AC3E}">
        <p14:creationId xmlns:p14="http://schemas.microsoft.com/office/powerpoint/2010/main" val="2129036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8305800" cy="3733800"/>
          </a:xfrm>
        </p:spPr>
        <p:txBody>
          <a:bodyPr>
            <a:noAutofit/>
          </a:bodyPr>
          <a:lstStyle/>
          <a:p>
            <a:pPr algn="l"/>
            <a:r>
              <a:rPr lang="en-US" sz="2800" b="0" cap="none" dirty="0" smtClean="0"/>
              <a:t>A. Substances are moving rapidly across the cell membrane.</a:t>
            </a:r>
          </a:p>
          <a:p>
            <a:pPr algn="l"/>
            <a:r>
              <a:rPr lang="en-US" sz="2800" b="0" cap="none" dirty="0" smtClean="0"/>
              <a:t>B. ATP is being rapidly consumed near the cellular membrane.</a:t>
            </a:r>
          </a:p>
          <a:p>
            <a:pPr algn="l"/>
            <a:r>
              <a:rPr lang="en-US" sz="2800" b="0" cap="none" dirty="0" smtClean="0"/>
              <a:t>C. Substances are moving from high to low concentrations.</a:t>
            </a:r>
          </a:p>
          <a:p>
            <a:pPr algn="l"/>
            <a:r>
              <a:rPr lang="en-US" sz="2800" b="0" cap="none" dirty="0" smtClean="0"/>
              <a:t>D. Substances are moving through channels in the cell membrane.</a:t>
            </a:r>
            <a:endParaRPr lang="en-US" sz="2800" b="0" cap="none" dirty="0"/>
          </a:p>
        </p:txBody>
      </p:sp>
      <p:sp>
        <p:nvSpPr>
          <p:cNvPr id="3" name="Title 2"/>
          <p:cNvSpPr>
            <a:spLocks noGrp="1"/>
          </p:cNvSpPr>
          <p:nvPr>
            <p:ph type="title"/>
          </p:nvPr>
        </p:nvSpPr>
        <p:spPr/>
        <p:txBody>
          <a:bodyPr>
            <a:noAutofit/>
          </a:bodyPr>
          <a:lstStyle/>
          <a:p>
            <a:pPr algn="l"/>
            <a:r>
              <a:rPr lang="en-US" sz="2400" dirty="0"/>
              <a:t>Which would be the </a:t>
            </a:r>
            <a:r>
              <a:rPr lang="en-US" sz="2400" i="1" dirty="0"/>
              <a:t>best </a:t>
            </a:r>
            <a:r>
              <a:rPr lang="en-US" sz="2400" dirty="0"/>
              <a:t>evidence that a cell is using active transport to move </a:t>
            </a:r>
            <a:r>
              <a:rPr lang="en-US" sz="2400" dirty="0" smtClean="0"/>
              <a:t>a substance </a:t>
            </a:r>
            <a:r>
              <a:rPr lang="en-US" sz="2400" dirty="0"/>
              <a:t>across its cell membrane?</a:t>
            </a:r>
          </a:p>
        </p:txBody>
      </p:sp>
    </p:spTree>
    <p:extLst>
      <p:ext uri="{BB962C8B-B14F-4D97-AF65-F5344CB8AC3E}">
        <p14:creationId xmlns:p14="http://schemas.microsoft.com/office/powerpoint/2010/main" val="126254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799" cy="2057400"/>
          </a:xfrm>
        </p:spPr>
        <p:txBody>
          <a:bodyPr>
            <a:noAutofit/>
          </a:bodyPr>
          <a:lstStyle/>
          <a:p>
            <a:pPr lvl="0" algn="l">
              <a:spcBef>
                <a:spcPts val="0"/>
              </a:spcBef>
            </a:pPr>
            <a:r>
              <a:rPr lang="en-US" sz="2000" dirty="0">
                <a:solidFill>
                  <a:schemeClr val="bg1"/>
                </a:solidFill>
                <a:latin typeface="Calibri" panose="020F0502020204030204"/>
                <a:ea typeface="+mn-ea"/>
                <a:cs typeface="+mn-cs"/>
              </a:rPr>
              <a:t>Bio 2.1.2</a:t>
            </a:r>
            <a:br>
              <a:rPr lang="en-US" sz="2000" dirty="0">
                <a:solidFill>
                  <a:schemeClr val="bg1"/>
                </a:solidFill>
                <a:latin typeface="Calibri" panose="020F0502020204030204"/>
                <a:ea typeface="+mn-ea"/>
                <a:cs typeface="+mn-cs"/>
              </a:rPr>
            </a:br>
            <a:r>
              <a:rPr lang="en-US" sz="2000" dirty="0" smtClean="0">
                <a:solidFill>
                  <a:schemeClr val="bg1"/>
                </a:solidFill>
                <a:latin typeface="Calibri" panose="020F0502020204030204"/>
                <a:ea typeface="+mn-ea"/>
                <a:cs typeface="+mn-cs"/>
              </a:rPr>
              <a:t>Analyze </a:t>
            </a:r>
            <a:r>
              <a:rPr lang="en-US" sz="2000" dirty="0">
                <a:solidFill>
                  <a:schemeClr val="bg1"/>
                </a:solidFill>
                <a:latin typeface="Calibri" panose="020F0502020204030204"/>
                <a:ea typeface="+mn-ea"/>
                <a:cs typeface="+mn-cs"/>
              </a:rPr>
              <a:t>how various organisms accomplish life functions through adaptations within particular environments (example: water or </a:t>
            </a:r>
            <a:r>
              <a:rPr lang="en-US" sz="2000" dirty="0" smtClean="0">
                <a:solidFill>
                  <a:schemeClr val="bg1"/>
                </a:solidFill>
                <a:latin typeface="Calibri" panose="020F0502020204030204"/>
                <a:ea typeface="+mn-ea"/>
                <a:cs typeface="+mn-cs"/>
              </a:rPr>
              <a:t>land) to </a:t>
            </a:r>
            <a:r>
              <a:rPr lang="en-US" sz="2000" dirty="0">
                <a:solidFill>
                  <a:schemeClr val="bg1"/>
                </a:solidFill>
                <a:latin typeface="Calibri" panose="020F0502020204030204"/>
                <a:ea typeface="+mn-ea"/>
                <a:cs typeface="+mn-cs"/>
              </a:rPr>
              <a:t>ensure survival and reproductive success.</a:t>
            </a:r>
          </a:p>
        </p:txBody>
      </p:sp>
      <p:pic>
        <p:nvPicPr>
          <p:cNvPr id="7170" name="Picture 2" descr="https://cdn1.lockerdome.com/uploads/fb9390eb507deee253380e918b378e4f92bc39c412a5a2df7b55b80574394c43_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26" y="2438400"/>
            <a:ext cx="2898775" cy="163056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ntlimg.demandmedia.com/DM-Resize/photos.demandstudios.com/getty/article/77/155/200207241-001_XS.jpg?w=400&amp;h=200&amp;keep_ratio=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2438400"/>
            <a:ext cx="28384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botswana.co.za/images/botswana-zebra-stripes-590.jpg"/>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5886450" y="2438400"/>
            <a:ext cx="3050721" cy="1447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thomasoneil.com/images/2007/l/028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443" y="4109630"/>
            <a:ext cx="3099301" cy="2287981"/>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looneypalace.com/img/nature/animal-camouflage/animal-camouflage0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3962400"/>
            <a:ext cx="3074784" cy="2136167"/>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tatic.boredpanda.com/blog/wp-content/uuuploads/animal-camouflage/animal-camouflage-2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1910" y="4408428"/>
            <a:ext cx="2993034" cy="1690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5180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2667000"/>
            <a:ext cx="8534400" cy="3962400"/>
          </a:xfrm>
        </p:spPr>
        <p:txBody>
          <a:bodyPr>
            <a:noAutofit/>
          </a:bodyPr>
          <a:lstStyle/>
          <a:p>
            <a:r>
              <a:rPr lang="en-US" sz="1400" b="0" dirty="0" smtClean="0"/>
              <a:t>Unit 4</a:t>
            </a:r>
          </a:p>
          <a:p>
            <a:endParaRPr lang="en-US" sz="1400" b="0" dirty="0"/>
          </a:p>
          <a:p>
            <a:pPr marL="285750" indent="-285750" algn="l">
              <a:buFont typeface="Arial" pitchFamily="34" charset="0"/>
              <a:buChar char="•"/>
            </a:pPr>
            <a:r>
              <a:rPr lang="en-US" sz="1400" b="0" dirty="0"/>
              <a:t>Bio.4.1 Understand how biological molecules are essential to the survival of living organisms</a:t>
            </a:r>
            <a:r>
              <a:rPr lang="en-US" sz="1400" b="0" dirty="0" smtClean="0"/>
              <a:t>.</a:t>
            </a:r>
          </a:p>
          <a:p>
            <a:pPr marL="742950" lvl="1" indent="-285750" algn="l">
              <a:buFont typeface="Arial" pitchFamily="34" charset="0"/>
              <a:buChar char="•"/>
            </a:pPr>
            <a:r>
              <a:rPr lang="en-US" sz="1400" dirty="0"/>
              <a:t>Bio.4.1.3 Explain how enzymes act as catalysts for biological reactions</a:t>
            </a:r>
            <a:r>
              <a:rPr lang="en-US" sz="1400" dirty="0" smtClean="0"/>
              <a:t>.</a:t>
            </a:r>
          </a:p>
          <a:p>
            <a:pPr marL="285750" indent="-285750" algn="l">
              <a:buFont typeface="Arial" pitchFamily="34" charset="0"/>
              <a:buChar char="•"/>
            </a:pPr>
            <a:r>
              <a:rPr lang="en-US" sz="1400" b="0" dirty="0" smtClean="0"/>
              <a:t>Bio.2.1 </a:t>
            </a:r>
            <a:r>
              <a:rPr lang="en-US" sz="1400" b="0" dirty="0"/>
              <a:t>Analyze the interdependence of living organisms with their environments. </a:t>
            </a:r>
          </a:p>
          <a:p>
            <a:pPr marL="742950" lvl="1" indent="-285750" algn="l">
              <a:buFont typeface="Arial" pitchFamily="34" charset="0"/>
              <a:buChar char="•"/>
            </a:pPr>
            <a:r>
              <a:rPr lang="en-US" sz="1400" b="0" dirty="0" smtClean="0"/>
              <a:t>Bio.2.1.1 </a:t>
            </a:r>
            <a:r>
              <a:rPr lang="en-US" sz="1400" b="0" dirty="0"/>
              <a:t>Analyze the flow of energy and cycling of matter (such as carbon) through ecosystems relating to the significance of each to maintaining the health and sustainability of an ecosystem</a:t>
            </a:r>
            <a:r>
              <a:rPr lang="en-US" sz="1400" b="0" dirty="0" smtClean="0"/>
              <a:t>.</a:t>
            </a:r>
            <a:endParaRPr lang="en-US" sz="1400" b="0" dirty="0"/>
          </a:p>
          <a:p>
            <a:pPr marL="285750" indent="-285750" algn="l">
              <a:buFont typeface="Arial" pitchFamily="34" charset="0"/>
              <a:buChar char="•"/>
            </a:pPr>
            <a:r>
              <a:rPr lang="en-US" sz="1400" b="0" dirty="0"/>
              <a:t>Bio.4.2 Analyze the relationships between biochemical processes and energy use in the cell.</a:t>
            </a:r>
          </a:p>
          <a:p>
            <a:pPr marL="742950" lvl="1" indent="-285750" algn="l">
              <a:buFont typeface="Arial" pitchFamily="34" charset="0"/>
              <a:buChar char="•"/>
            </a:pPr>
            <a:r>
              <a:rPr lang="en-US" sz="1400" dirty="0"/>
              <a:t>Bio.4.2.1 Analyze photosynthesis and cellular respiration in terms of how energy is stored, released, and transferred within and between</a:t>
            </a:r>
          </a:p>
          <a:p>
            <a:pPr marL="742950" lvl="1" indent="-285750" algn="l">
              <a:buFont typeface="Arial" pitchFamily="34" charset="0"/>
              <a:buChar char="•"/>
            </a:pPr>
            <a:r>
              <a:rPr lang="en-US" sz="1400" dirty="0"/>
              <a:t>these systems</a:t>
            </a:r>
          </a:p>
          <a:p>
            <a:pPr marL="285750" indent="-285750" algn="l">
              <a:buFont typeface="Arial" pitchFamily="34" charset="0"/>
              <a:buChar char="•"/>
            </a:pPr>
            <a:endParaRPr lang="en-US" sz="1400" b="0" dirty="0"/>
          </a:p>
        </p:txBody>
      </p:sp>
      <p:sp>
        <p:nvSpPr>
          <p:cNvPr id="4" name="Title 3"/>
          <p:cNvSpPr>
            <a:spLocks noGrp="1"/>
          </p:cNvSpPr>
          <p:nvPr>
            <p:ph type="ctrTitle"/>
          </p:nvPr>
        </p:nvSpPr>
        <p:spPr/>
        <p:txBody>
          <a:bodyPr/>
          <a:lstStyle/>
          <a:p>
            <a:r>
              <a:rPr lang="en-US" dirty="0" smtClean="0"/>
              <a:t>Metabolism</a:t>
            </a:r>
            <a:endParaRPr lang="en-US" dirty="0"/>
          </a:p>
        </p:txBody>
      </p:sp>
    </p:spTree>
    <p:extLst>
      <p:ext uri="{BB962C8B-B14F-4D97-AF65-F5344CB8AC3E}">
        <p14:creationId xmlns:p14="http://schemas.microsoft.com/office/powerpoint/2010/main" val="2485877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4401205"/>
          </a:xfrm>
          <a:prstGeom prst="rect">
            <a:avLst/>
          </a:prstGeom>
          <a:noFill/>
        </p:spPr>
        <p:txBody>
          <a:bodyPr wrap="square" rtlCol="0">
            <a:spAutoFit/>
          </a:bodyPr>
          <a:lstStyle/>
          <a:p>
            <a:r>
              <a:rPr lang="en-US" sz="2400" dirty="0" smtClean="0"/>
              <a:t>Bio.4.1.3: Develop </a:t>
            </a:r>
            <a:r>
              <a:rPr lang="en-US" sz="2400" dirty="0"/>
              <a:t>a cause and effect model for specificity of </a:t>
            </a:r>
            <a:r>
              <a:rPr lang="en-US" sz="2400" dirty="0" smtClean="0"/>
              <a:t>enzymes</a:t>
            </a:r>
          </a:p>
          <a:p>
            <a:endParaRPr lang="en-US" dirty="0"/>
          </a:p>
          <a:p>
            <a:pPr marL="285750" indent="-285750">
              <a:buFont typeface="Arial" pitchFamily="34" charset="0"/>
              <a:buChar char="•"/>
            </a:pPr>
            <a:r>
              <a:rPr lang="en-US" sz="2800" dirty="0" smtClean="0"/>
              <a:t>Enzymes are PROTEINS that SPEED UP chemical reactions (also called CATALYSTS)</a:t>
            </a:r>
          </a:p>
          <a:p>
            <a:pPr marL="742950" lvl="1" indent="-285750">
              <a:buFont typeface="Arial" pitchFamily="34" charset="0"/>
              <a:buChar char="•"/>
            </a:pPr>
            <a:r>
              <a:rPr lang="en-US" sz="2800" dirty="0" smtClean="0"/>
              <a:t>They do this by lowering the ACTIVATION ENERGY</a:t>
            </a:r>
          </a:p>
          <a:p>
            <a:pPr marL="1200150" lvl="2" indent="-285750">
              <a:buFont typeface="Arial" pitchFamily="34" charset="0"/>
              <a:buChar char="•"/>
            </a:pPr>
            <a:r>
              <a:rPr lang="en-US" sz="2800" dirty="0" smtClean="0"/>
              <a:t>This means they lower the amount of energy required for the reaction to start so that it can start sooner</a:t>
            </a:r>
          </a:p>
          <a:p>
            <a:pPr marL="1200150" lvl="2" indent="-285750">
              <a:buFont typeface="Arial" pitchFamily="34" charset="0"/>
              <a:buChar char="•"/>
            </a:pPr>
            <a:endParaRPr lang="en-US" dirty="0"/>
          </a:p>
        </p:txBody>
      </p:sp>
      <p:pic>
        <p:nvPicPr>
          <p:cNvPr id="7170" name="Picture 2" descr="http://academic.pgcc.edu/~kroberts/Lecture/Chapter%205/05-05_CatalystGraph_L.jpg"/>
          <p:cNvPicPr>
            <a:picLocks noChangeAspect="1" noChangeArrowheads="1"/>
          </p:cNvPicPr>
          <p:nvPr/>
        </p:nvPicPr>
        <p:blipFill>
          <a:blip r:embed="rId2" cstate="print"/>
          <a:srcRect/>
          <a:stretch>
            <a:fillRect/>
          </a:stretch>
        </p:blipFill>
        <p:spPr bwMode="auto">
          <a:xfrm>
            <a:off x="4724400" y="4267201"/>
            <a:ext cx="3908262" cy="2590800"/>
          </a:xfrm>
          <a:prstGeom prst="rect">
            <a:avLst/>
          </a:prstGeom>
          <a:noFill/>
        </p:spPr>
      </p:pic>
    </p:spTree>
    <p:extLst>
      <p:ext uri="{BB962C8B-B14F-4D97-AF65-F5344CB8AC3E}">
        <p14:creationId xmlns:p14="http://schemas.microsoft.com/office/powerpoint/2010/main" val="3889104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3785652"/>
          </a:xfrm>
          <a:prstGeom prst="rect">
            <a:avLst/>
          </a:prstGeom>
          <a:noFill/>
        </p:spPr>
        <p:txBody>
          <a:bodyPr wrap="square" rtlCol="0">
            <a:spAutoFit/>
          </a:bodyPr>
          <a:lstStyle/>
          <a:p>
            <a:r>
              <a:rPr lang="en-US" sz="2400" dirty="0" smtClean="0"/>
              <a:t>Bio.4.1.3: Develop </a:t>
            </a:r>
            <a:r>
              <a:rPr lang="en-US" sz="2400" dirty="0"/>
              <a:t>a cause and effect model for specificity of </a:t>
            </a:r>
            <a:r>
              <a:rPr lang="en-US" sz="2400" dirty="0" smtClean="0"/>
              <a:t>enzymes</a:t>
            </a:r>
          </a:p>
          <a:p>
            <a:endParaRPr lang="en-US" sz="2400" dirty="0"/>
          </a:p>
          <a:p>
            <a:pPr marL="285750" indent="-285750">
              <a:buFont typeface="Arial" pitchFamily="34" charset="0"/>
              <a:buChar char="•"/>
            </a:pPr>
            <a:r>
              <a:rPr lang="en-US" sz="2400" dirty="0" smtClean="0"/>
              <a:t>Enzymes are SPECIFIC to their reaction-only 1 enzyme fits 1 substrate</a:t>
            </a:r>
          </a:p>
          <a:p>
            <a:pPr marL="742950" lvl="1" indent="-285750">
              <a:buFont typeface="Arial" pitchFamily="34" charset="0"/>
              <a:buChar char="•"/>
            </a:pPr>
            <a:r>
              <a:rPr lang="en-US" sz="2400" dirty="0" smtClean="0"/>
              <a:t>They are REUSABLE-enzymes can be used over and over again in a reaction</a:t>
            </a:r>
          </a:p>
          <a:p>
            <a:pPr marL="1200150" lvl="2" indent="-285750">
              <a:buFont typeface="Arial" pitchFamily="34" charset="0"/>
              <a:buChar char="•"/>
            </a:pPr>
            <a:r>
              <a:rPr lang="en-US" sz="2400" dirty="0" smtClean="0"/>
              <a:t>They attach to the substrate at the active site like a LOCK AND KEY</a:t>
            </a:r>
          </a:p>
          <a:p>
            <a:pPr marL="742950" lvl="1" indent="-285750">
              <a:buFont typeface="Arial" pitchFamily="34" charset="0"/>
              <a:buChar char="•"/>
            </a:pPr>
            <a:endParaRPr lang="en-US" sz="24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733800"/>
            <a:ext cx="7761988"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636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3785652"/>
          </a:xfrm>
          <a:prstGeom prst="rect">
            <a:avLst/>
          </a:prstGeom>
          <a:noFill/>
        </p:spPr>
        <p:txBody>
          <a:bodyPr wrap="square" rtlCol="0">
            <a:spAutoFit/>
          </a:bodyPr>
          <a:lstStyle/>
          <a:p>
            <a:r>
              <a:rPr lang="en-US" sz="2400" dirty="0" smtClean="0"/>
              <a:t>Bio.4.1.3: Develop </a:t>
            </a:r>
            <a:r>
              <a:rPr lang="en-US" sz="2400" dirty="0"/>
              <a:t>a cause and effect model for specificity of </a:t>
            </a:r>
            <a:r>
              <a:rPr lang="en-US" sz="2400" dirty="0" smtClean="0"/>
              <a:t>enzymes</a:t>
            </a:r>
          </a:p>
          <a:p>
            <a:endParaRPr lang="en-US" sz="2400" dirty="0"/>
          </a:p>
          <a:p>
            <a:pPr marL="285750" indent="-285750">
              <a:buFont typeface="Arial" pitchFamily="34" charset="0"/>
              <a:buChar char="•"/>
            </a:pPr>
            <a:r>
              <a:rPr lang="en-US" sz="2400" dirty="0" smtClean="0"/>
              <a:t>Enzymes can become DENATURED, or unusable, by 2 factors:</a:t>
            </a:r>
          </a:p>
          <a:p>
            <a:pPr marL="742950" lvl="1" indent="-285750">
              <a:buFont typeface="Arial" pitchFamily="34" charset="0"/>
              <a:buChar char="•"/>
            </a:pPr>
            <a:r>
              <a:rPr lang="en-US" sz="2400" dirty="0" smtClean="0"/>
              <a:t>PH (different pH can denature enzyme)</a:t>
            </a:r>
          </a:p>
          <a:p>
            <a:pPr marL="742950" lvl="1" indent="-285750">
              <a:buFont typeface="Arial" pitchFamily="34" charset="0"/>
              <a:buChar char="•"/>
            </a:pPr>
            <a:r>
              <a:rPr lang="en-US" sz="2400" dirty="0" smtClean="0"/>
              <a:t>Temperature (too high temperature can denature enzyme)</a:t>
            </a:r>
          </a:p>
          <a:p>
            <a:pPr marL="285750" indent="-285750">
              <a:buFont typeface="Arial" pitchFamily="34" charset="0"/>
              <a:buChar char="•"/>
            </a:pPr>
            <a:r>
              <a:rPr lang="en-US" sz="2400" dirty="0" smtClean="0"/>
              <a:t>DENATURE means the enzyme changes shape, and can’t fit into the substrate like a lock and key </a:t>
            </a:r>
            <a:endParaRPr lang="en-US" sz="2400" dirty="0"/>
          </a:p>
        </p:txBody>
      </p:sp>
      <p:pic>
        <p:nvPicPr>
          <p:cNvPr id="4098" name="Picture 2" descr="http://classes.midlandstech.com/carterp/Courses/bio225/chap05/05-06_Denaturation_1.jpg"/>
          <p:cNvPicPr>
            <a:picLocks noChangeAspect="1" noChangeArrowheads="1"/>
          </p:cNvPicPr>
          <p:nvPr/>
        </p:nvPicPr>
        <p:blipFill>
          <a:blip r:embed="rId3" cstate="print"/>
          <a:srcRect/>
          <a:stretch>
            <a:fillRect/>
          </a:stretch>
        </p:blipFill>
        <p:spPr bwMode="auto">
          <a:xfrm>
            <a:off x="1447800" y="4241672"/>
            <a:ext cx="6400800" cy="2616328"/>
          </a:xfrm>
          <a:prstGeom prst="rect">
            <a:avLst/>
          </a:prstGeom>
          <a:noFill/>
        </p:spPr>
      </p:pic>
    </p:spTree>
    <p:extLst>
      <p:ext uri="{BB962C8B-B14F-4D97-AF65-F5344CB8AC3E}">
        <p14:creationId xmlns:p14="http://schemas.microsoft.com/office/powerpoint/2010/main" val="6869157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799" cy="1569660"/>
          </a:xfrm>
          <a:prstGeom prst="rect">
            <a:avLst/>
          </a:prstGeom>
          <a:noFill/>
        </p:spPr>
        <p:txBody>
          <a:bodyPr wrap="square" rtlCol="0">
            <a:spAutoFit/>
          </a:bodyPr>
          <a:lstStyle/>
          <a:p>
            <a:r>
              <a:rPr lang="en-US" sz="2400" dirty="0" smtClean="0"/>
              <a:t>Bio.2.1.1 </a:t>
            </a:r>
            <a:r>
              <a:rPr lang="en-US" sz="2400" dirty="0"/>
              <a:t>Analyze the flow of energy and cycling of matter (such as carbon) through ecosystems relating to the significance of each to maintaining the health and sustainability of an ecosystem.</a:t>
            </a:r>
          </a:p>
        </p:txBody>
      </p:sp>
      <p:pic>
        <p:nvPicPr>
          <p:cNvPr id="2050" name="Picture 2" descr="https://eo.ucar.edu/kids/green/images/carboncycle_sm.jpg"/>
          <p:cNvPicPr>
            <a:picLocks noChangeAspect="1" noChangeArrowheads="1"/>
          </p:cNvPicPr>
          <p:nvPr/>
        </p:nvPicPr>
        <p:blipFill>
          <a:blip r:embed="rId2" cstate="print"/>
          <a:srcRect/>
          <a:stretch>
            <a:fillRect/>
          </a:stretch>
        </p:blipFill>
        <p:spPr bwMode="auto">
          <a:xfrm>
            <a:off x="2286000" y="2209800"/>
            <a:ext cx="4495800" cy="4495801"/>
          </a:xfrm>
          <a:prstGeom prst="rect">
            <a:avLst/>
          </a:prstGeom>
          <a:noFill/>
        </p:spPr>
      </p:pic>
    </p:spTree>
    <p:extLst>
      <p:ext uri="{BB962C8B-B14F-4D97-AF65-F5344CB8AC3E}">
        <p14:creationId xmlns:p14="http://schemas.microsoft.com/office/powerpoint/2010/main" val="9731748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077200" cy="1200329"/>
          </a:xfrm>
          <a:prstGeom prst="rect">
            <a:avLst/>
          </a:prstGeom>
          <a:noFill/>
        </p:spPr>
        <p:txBody>
          <a:bodyPr wrap="square" rtlCol="0">
            <a:spAutoFit/>
          </a:bodyPr>
          <a:lstStyle/>
          <a:p>
            <a:r>
              <a:rPr lang="en-US" sz="2400" dirty="0" smtClean="0"/>
              <a:t>Bio.4.2.1</a:t>
            </a:r>
            <a:r>
              <a:rPr lang="en-US" sz="2400" dirty="0"/>
              <a:t>. Analyze photosynthesis and cellular respiration in terms of how energy is stored, released and transferred within and between cells.</a:t>
            </a:r>
          </a:p>
        </p:txBody>
      </p:sp>
      <p:pic>
        <p:nvPicPr>
          <p:cNvPr id="1028" name="Picture 4" descr="http://tomatosphere.org/teachers/guide/grades-8-10/images/photosynthesis-respiration.jpg"/>
          <p:cNvPicPr>
            <a:picLocks noChangeAspect="1" noChangeArrowheads="1"/>
          </p:cNvPicPr>
          <p:nvPr/>
        </p:nvPicPr>
        <p:blipFill>
          <a:blip r:embed="rId2" cstate="print"/>
          <a:srcRect/>
          <a:stretch>
            <a:fillRect/>
          </a:stretch>
        </p:blipFill>
        <p:spPr bwMode="auto">
          <a:xfrm>
            <a:off x="457200" y="2133600"/>
            <a:ext cx="8255426" cy="3581400"/>
          </a:xfrm>
          <a:prstGeom prst="rect">
            <a:avLst/>
          </a:prstGeom>
          <a:noFill/>
        </p:spPr>
      </p:pic>
    </p:spTree>
    <p:extLst>
      <p:ext uri="{BB962C8B-B14F-4D97-AF65-F5344CB8AC3E}">
        <p14:creationId xmlns:p14="http://schemas.microsoft.com/office/powerpoint/2010/main" val="932841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8077200" cy="1200329"/>
          </a:xfrm>
          <a:prstGeom prst="rect">
            <a:avLst/>
          </a:prstGeom>
          <a:noFill/>
        </p:spPr>
        <p:txBody>
          <a:bodyPr wrap="square" rtlCol="0">
            <a:spAutoFit/>
          </a:bodyPr>
          <a:lstStyle/>
          <a:p>
            <a:r>
              <a:rPr lang="en-US" sz="2400" dirty="0" smtClean="0"/>
              <a:t>Bio.4.2.1</a:t>
            </a:r>
            <a:r>
              <a:rPr lang="en-US" sz="2400" dirty="0"/>
              <a:t>. </a:t>
            </a:r>
            <a:r>
              <a:rPr lang="en-US" sz="2400" dirty="0" smtClean="0"/>
              <a:t>Analyze overall reactions including reactants and products for photosynthesis and cellular respiration and factors which affect their rates </a:t>
            </a:r>
            <a:endParaRPr lang="en-US" sz="2400" dirty="0"/>
          </a:p>
        </p:txBody>
      </p:sp>
      <p:graphicFrame>
        <p:nvGraphicFramePr>
          <p:cNvPr id="3" name="Table 2"/>
          <p:cNvGraphicFramePr>
            <a:graphicFrameLocks noGrp="1"/>
          </p:cNvGraphicFramePr>
          <p:nvPr/>
        </p:nvGraphicFramePr>
        <p:xfrm>
          <a:off x="457200" y="1676400"/>
          <a:ext cx="8229600" cy="5160675"/>
        </p:xfrm>
        <a:graphic>
          <a:graphicData uri="http://schemas.openxmlformats.org/drawingml/2006/table">
            <a:tbl>
              <a:tblPr firstRow="1" bandRow="1">
                <a:tableStyleId>{5C22544A-7EE6-4342-B048-85BDC9FD1C3A}</a:tableStyleId>
              </a:tblPr>
              <a:tblGrid>
                <a:gridCol w="2743200"/>
                <a:gridCol w="2743200"/>
                <a:gridCol w="2743200"/>
              </a:tblGrid>
              <a:tr h="485898">
                <a:tc>
                  <a:txBody>
                    <a:bodyPr/>
                    <a:lstStyle/>
                    <a:p>
                      <a:endParaRPr lang="en-US" sz="2400" dirty="0"/>
                    </a:p>
                  </a:txBody>
                  <a:tcPr/>
                </a:tc>
                <a:tc>
                  <a:txBody>
                    <a:bodyPr/>
                    <a:lstStyle/>
                    <a:p>
                      <a:r>
                        <a:rPr lang="en-US" sz="2400" dirty="0" smtClean="0"/>
                        <a:t>Photosynthesis</a:t>
                      </a:r>
                      <a:endParaRPr lang="en-US" sz="2400" dirty="0"/>
                    </a:p>
                  </a:txBody>
                  <a:tcPr/>
                </a:tc>
                <a:tc>
                  <a:txBody>
                    <a:bodyPr/>
                    <a:lstStyle/>
                    <a:p>
                      <a:r>
                        <a:rPr lang="en-US" sz="2400" dirty="0" smtClean="0"/>
                        <a:t>Respiration</a:t>
                      </a:r>
                      <a:endParaRPr lang="en-US" sz="2400" dirty="0"/>
                    </a:p>
                  </a:txBody>
                  <a:tcPr/>
                </a:tc>
              </a:tr>
              <a:tr h="972608">
                <a:tc>
                  <a:txBody>
                    <a:bodyPr/>
                    <a:lstStyle/>
                    <a:p>
                      <a:r>
                        <a:rPr lang="en-US" sz="2400" dirty="0" smtClean="0"/>
                        <a:t>Function</a:t>
                      </a:r>
                      <a:endParaRPr lang="en-US" sz="2400" dirty="0"/>
                    </a:p>
                  </a:txBody>
                  <a:tcPr/>
                </a:tc>
                <a:tc>
                  <a:txBody>
                    <a:bodyPr/>
                    <a:lstStyle/>
                    <a:p>
                      <a:r>
                        <a:rPr lang="en-US" sz="2400" dirty="0" smtClean="0"/>
                        <a:t>Uses sun’s energy to make food</a:t>
                      </a:r>
                      <a:endParaRPr lang="en-US" sz="2400" dirty="0"/>
                    </a:p>
                  </a:txBody>
                  <a:tcPr/>
                </a:tc>
                <a:tc>
                  <a:txBody>
                    <a:bodyPr/>
                    <a:lstStyle/>
                    <a:p>
                      <a:r>
                        <a:rPr lang="en-US" sz="2400" dirty="0" smtClean="0"/>
                        <a:t>Uses sugar</a:t>
                      </a:r>
                      <a:r>
                        <a:rPr lang="en-US" sz="2400" baseline="0" dirty="0" smtClean="0"/>
                        <a:t> in food to make energy</a:t>
                      </a:r>
                      <a:endParaRPr lang="en-US" sz="2400" dirty="0"/>
                    </a:p>
                  </a:txBody>
                  <a:tcPr/>
                </a:tc>
              </a:tr>
              <a:tr h="563495">
                <a:tc>
                  <a:txBody>
                    <a:bodyPr/>
                    <a:lstStyle/>
                    <a:p>
                      <a:r>
                        <a:rPr lang="en-US" sz="2400" dirty="0" smtClean="0"/>
                        <a:t>Location</a:t>
                      </a:r>
                      <a:endParaRPr lang="en-US" sz="2400" dirty="0"/>
                    </a:p>
                  </a:txBody>
                  <a:tcPr/>
                </a:tc>
                <a:tc>
                  <a:txBody>
                    <a:bodyPr/>
                    <a:lstStyle/>
                    <a:p>
                      <a:r>
                        <a:rPr lang="en-US" sz="2400" dirty="0" smtClean="0"/>
                        <a:t>Chloroplast</a:t>
                      </a:r>
                      <a:endParaRPr lang="en-US" sz="2400" dirty="0"/>
                    </a:p>
                  </a:txBody>
                  <a:tcPr/>
                </a:tc>
                <a:tc>
                  <a:txBody>
                    <a:bodyPr/>
                    <a:lstStyle/>
                    <a:p>
                      <a:r>
                        <a:rPr lang="en-US" sz="2400" dirty="0" smtClean="0"/>
                        <a:t>Mitochondria</a:t>
                      </a:r>
                      <a:endParaRPr lang="en-US" sz="2400" dirty="0"/>
                    </a:p>
                  </a:txBody>
                  <a:tcPr/>
                </a:tc>
              </a:tr>
              <a:tr h="874617">
                <a:tc>
                  <a:txBody>
                    <a:bodyPr/>
                    <a:lstStyle/>
                    <a:p>
                      <a:r>
                        <a:rPr lang="en-US" sz="2400" dirty="0" smtClean="0"/>
                        <a:t>Reactants</a:t>
                      </a:r>
                      <a:endParaRPr lang="en-US" sz="2400" dirty="0"/>
                    </a:p>
                  </a:txBody>
                  <a:tcPr/>
                </a:tc>
                <a:tc>
                  <a:txBody>
                    <a:bodyPr/>
                    <a:lstStyle/>
                    <a:p>
                      <a:r>
                        <a:rPr lang="en-US" sz="2400" dirty="0" smtClean="0"/>
                        <a:t>CO2</a:t>
                      </a:r>
                      <a:r>
                        <a:rPr lang="en-US" sz="2400" baseline="0" dirty="0" smtClean="0"/>
                        <a:t> , water, light</a:t>
                      </a:r>
                      <a:endParaRPr lang="en-US" sz="2400" dirty="0"/>
                    </a:p>
                  </a:txBody>
                  <a:tcPr/>
                </a:tc>
                <a:tc>
                  <a:txBody>
                    <a:bodyPr/>
                    <a:lstStyle/>
                    <a:p>
                      <a:r>
                        <a:rPr lang="en-US" sz="2400" dirty="0" smtClean="0"/>
                        <a:t>Glucose and Oxygen</a:t>
                      </a:r>
                      <a:endParaRPr lang="en-US" sz="2400" dirty="0"/>
                    </a:p>
                  </a:txBody>
                  <a:tcPr/>
                </a:tc>
              </a:tr>
              <a:tr h="874617">
                <a:tc>
                  <a:txBody>
                    <a:bodyPr/>
                    <a:lstStyle/>
                    <a:p>
                      <a:r>
                        <a:rPr lang="en-US" sz="2400" dirty="0" smtClean="0"/>
                        <a:t>Products</a:t>
                      </a:r>
                      <a:endParaRPr lang="en-US" sz="2400" dirty="0"/>
                    </a:p>
                  </a:txBody>
                  <a:tcPr/>
                </a:tc>
                <a:tc>
                  <a:txBody>
                    <a:bodyPr/>
                    <a:lstStyle/>
                    <a:p>
                      <a:r>
                        <a:rPr lang="en-US" sz="2400" dirty="0" smtClean="0"/>
                        <a:t>Glucose and oxygen</a:t>
                      </a:r>
                      <a:endParaRPr lang="en-US" sz="2400" dirty="0"/>
                    </a:p>
                  </a:txBody>
                  <a:tcPr/>
                </a:tc>
                <a:tc>
                  <a:txBody>
                    <a:bodyPr/>
                    <a:lstStyle/>
                    <a:p>
                      <a:r>
                        <a:rPr lang="en-US" sz="2400" dirty="0" smtClean="0"/>
                        <a:t>CO2, water, ATP</a:t>
                      </a:r>
                      <a:endParaRPr lang="en-US" sz="2400" dirty="0"/>
                    </a:p>
                  </a:txBody>
                  <a:tcPr/>
                </a:tc>
              </a:tr>
              <a:tr h="1389440">
                <a:tc>
                  <a:txBody>
                    <a:bodyPr/>
                    <a:lstStyle/>
                    <a:p>
                      <a:r>
                        <a:rPr lang="en-US" sz="2400" dirty="0" smtClean="0"/>
                        <a:t>Which organisms?</a:t>
                      </a:r>
                      <a:endParaRPr lang="en-US" sz="2400" dirty="0"/>
                    </a:p>
                  </a:txBody>
                  <a:tcPr/>
                </a:tc>
                <a:tc>
                  <a:txBody>
                    <a:bodyPr/>
                    <a:lstStyle/>
                    <a:p>
                      <a:r>
                        <a:rPr lang="en-US" sz="2400" dirty="0" smtClean="0"/>
                        <a:t>Plants,</a:t>
                      </a:r>
                      <a:r>
                        <a:rPr lang="en-US" sz="2400" baseline="0" dirty="0" smtClean="0"/>
                        <a:t> </a:t>
                      </a:r>
                      <a:r>
                        <a:rPr lang="en-US" sz="2400" dirty="0" smtClean="0"/>
                        <a:t>Photosynthetic </a:t>
                      </a:r>
                      <a:r>
                        <a:rPr lang="en-US" sz="2400" baseline="0" dirty="0" smtClean="0"/>
                        <a:t> organisms</a:t>
                      </a:r>
                      <a:endParaRPr lang="en-US" sz="2400" dirty="0"/>
                    </a:p>
                  </a:txBody>
                  <a:tcPr/>
                </a:tc>
                <a:tc>
                  <a:txBody>
                    <a:bodyPr/>
                    <a:lstStyle/>
                    <a:p>
                      <a:r>
                        <a:rPr lang="en-US" sz="2400" dirty="0" smtClean="0"/>
                        <a:t>All</a:t>
                      </a:r>
                      <a:r>
                        <a:rPr lang="en-US" sz="2400" baseline="0" dirty="0" smtClean="0"/>
                        <a:t> organisms</a:t>
                      </a:r>
                      <a:endParaRPr lang="en-US" sz="2400" dirty="0"/>
                    </a:p>
                  </a:txBody>
                  <a:tcPr/>
                </a:tc>
              </a:tr>
            </a:tbl>
          </a:graphicData>
        </a:graphic>
      </p:graphicFrame>
    </p:spTree>
    <p:extLst>
      <p:ext uri="{BB962C8B-B14F-4D97-AF65-F5344CB8AC3E}">
        <p14:creationId xmlns:p14="http://schemas.microsoft.com/office/powerpoint/2010/main" val="932841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1569660"/>
          </a:xfrm>
          <a:prstGeom prst="rect">
            <a:avLst/>
          </a:prstGeom>
          <a:noFill/>
        </p:spPr>
        <p:txBody>
          <a:bodyPr wrap="square" rtlCol="0">
            <a:spAutoFit/>
          </a:bodyPr>
          <a:lstStyle/>
          <a:p>
            <a:r>
              <a:rPr lang="en-US" sz="2400" dirty="0" smtClean="0"/>
              <a:t>Bio.4.2.1 Compare these processes with regard to efficiency of ATP formation, the types of organisms using these processes, and the organelles involved. (Anaerobic respiration should include lactic acid and alcoholic fermentation.) </a:t>
            </a:r>
            <a:endParaRPr lang="en-US" sz="2400" dirty="0"/>
          </a:p>
        </p:txBody>
      </p:sp>
      <p:graphicFrame>
        <p:nvGraphicFramePr>
          <p:cNvPr id="3" name="Table 2"/>
          <p:cNvGraphicFramePr>
            <a:graphicFrameLocks noGrp="1"/>
          </p:cNvGraphicFramePr>
          <p:nvPr/>
        </p:nvGraphicFramePr>
        <p:xfrm>
          <a:off x="838200" y="2057400"/>
          <a:ext cx="7391400" cy="3708401"/>
        </p:xfrm>
        <a:graphic>
          <a:graphicData uri="http://schemas.openxmlformats.org/drawingml/2006/table">
            <a:tbl>
              <a:tblPr firstRow="1" bandRow="1">
                <a:tableStyleId>{5C22544A-7EE6-4342-B048-85BDC9FD1C3A}</a:tableStyleId>
              </a:tblPr>
              <a:tblGrid>
                <a:gridCol w="3695700"/>
                <a:gridCol w="3695700"/>
              </a:tblGrid>
              <a:tr h="600251">
                <a:tc>
                  <a:txBody>
                    <a:bodyPr/>
                    <a:lstStyle/>
                    <a:p>
                      <a:pPr algn="ctr"/>
                      <a:r>
                        <a:rPr lang="en-US" sz="2400" dirty="0" smtClean="0"/>
                        <a:t>Aerobic</a:t>
                      </a:r>
                      <a:endParaRPr lang="en-US" sz="2400" dirty="0"/>
                    </a:p>
                  </a:txBody>
                  <a:tcPr/>
                </a:tc>
                <a:tc>
                  <a:txBody>
                    <a:bodyPr/>
                    <a:lstStyle/>
                    <a:p>
                      <a:pPr algn="ctr"/>
                      <a:r>
                        <a:rPr lang="en-US" sz="2400" dirty="0" smtClean="0"/>
                        <a:t>Anaerobic</a:t>
                      </a:r>
                      <a:endParaRPr lang="en-US" sz="2400" dirty="0"/>
                    </a:p>
                  </a:txBody>
                  <a:tcPr/>
                </a:tc>
              </a:tr>
              <a:tr h="1036050">
                <a:tc>
                  <a:txBody>
                    <a:bodyPr/>
                    <a:lstStyle/>
                    <a:p>
                      <a:pPr algn="l"/>
                      <a:r>
                        <a:rPr lang="en-US" sz="2400" dirty="0" smtClean="0"/>
                        <a:t>Uses oxygen (cellular respiration)</a:t>
                      </a:r>
                      <a:endParaRPr lang="en-US" sz="2400" dirty="0"/>
                    </a:p>
                  </a:txBody>
                  <a:tcPr/>
                </a:tc>
                <a:tc>
                  <a:txBody>
                    <a:bodyPr/>
                    <a:lstStyle/>
                    <a:p>
                      <a:pPr algn="l"/>
                      <a:r>
                        <a:rPr lang="en-US" sz="2400" dirty="0" smtClean="0"/>
                        <a:t>Does</a:t>
                      </a:r>
                      <a:r>
                        <a:rPr lang="en-US" sz="2400" baseline="0" dirty="0" smtClean="0"/>
                        <a:t> NOT use oxygen (fermentation)</a:t>
                      </a:r>
                      <a:endParaRPr lang="en-US" sz="2400" dirty="0"/>
                    </a:p>
                  </a:txBody>
                  <a:tcPr/>
                </a:tc>
              </a:tr>
              <a:tr h="1036050">
                <a:tc>
                  <a:txBody>
                    <a:bodyPr/>
                    <a:lstStyle/>
                    <a:p>
                      <a:pPr algn="l"/>
                      <a:r>
                        <a:rPr lang="en-US" sz="2400" dirty="0" smtClean="0"/>
                        <a:t>MUCH</a:t>
                      </a:r>
                      <a:r>
                        <a:rPr lang="en-US" sz="2400" baseline="0" dirty="0" smtClean="0"/>
                        <a:t> more efficient-38 ATP per glucose</a:t>
                      </a:r>
                      <a:endParaRPr lang="en-US" sz="2400" dirty="0"/>
                    </a:p>
                  </a:txBody>
                  <a:tcPr/>
                </a:tc>
                <a:tc>
                  <a:txBody>
                    <a:bodyPr/>
                    <a:lstStyle/>
                    <a:p>
                      <a:pPr algn="l"/>
                      <a:r>
                        <a:rPr lang="en-US" sz="2400" dirty="0" smtClean="0"/>
                        <a:t>Less efficient-2 ATP per glucose</a:t>
                      </a:r>
                      <a:endParaRPr lang="en-US" sz="2400" dirty="0"/>
                    </a:p>
                  </a:txBody>
                  <a:tcPr/>
                </a:tc>
              </a:tr>
              <a:tr h="1036050">
                <a:tc>
                  <a:txBody>
                    <a:bodyPr/>
                    <a:lstStyle/>
                    <a:p>
                      <a:pPr algn="l"/>
                      <a:r>
                        <a:rPr lang="en-US" sz="2400" dirty="0" smtClean="0"/>
                        <a:t>Takes</a:t>
                      </a:r>
                      <a:r>
                        <a:rPr lang="en-US" sz="2400" baseline="0" dirty="0" smtClean="0"/>
                        <a:t> place in Mitochondria</a:t>
                      </a:r>
                      <a:endParaRPr lang="en-US" sz="2400" dirty="0"/>
                    </a:p>
                  </a:txBody>
                  <a:tcPr/>
                </a:tc>
                <a:tc>
                  <a:txBody>
                    <a:bodyPr/>
                    <a:lstStyle/>
                    <a:p>
                      <a:pPr algn="l"/>
                      <a:r>
                        <a:rPr lang="en-US" sz="2400" dirty="0" smtClean="0"/>
                        <a:t>Takes place in</a:t>
                      </a:r>
                      <a:r>
                        <a:rPr lang="en-US" sz="2400" baseline="0" dirty="0" smtClean="0"/>
                        <a:t> Cytoplasm</a:t>
                      </a:r>
                      <a:endParaRPr lang="en-US" sz="2400" dirty="0"/>
                    </a:p>
                  </a:txBody>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5878532"/>
          </a:xfrm>
          <a:prstGeom prst="rect">
            <a:avLst/>
          </a:prstGeom>
          <a:noFill/>
        </p:spPr>
        <p:txBody>
          <a:bodyPr wrap="square" rtlCol="0">
            <a:spAutoFit/>
          </a:bodyPr>
          <a:lstStyle/>
          <a:p>
            <a:r>
              <a:rPr lang="en-US" sz="2400" dirty="0" smtClean="0"/>
              <a:t>Bio.4.2.1 Compare these processes with regard to efficiency of ATP formation, the types of organisms using these processes, and the organelles involved. (Anaerobic respiration should include lactic acid and alcoholic fermentation.) </a:t>
            </a:r>
          </a:p>
          <a:p>
            <a:endParaRPr lang="en-US" sz="2400" dirty="0" smtClean="0"/>
          </a:p>
          <a:p>
            <a:r>
              <a:rPr lang="en-US" sz="3200" dirty="0" smtClean="0"/>
              <a:t>Two types of fermentation:</a:t>
            </a:r>
          </a:p>
          <a:p>
            <a:endParaRPr lang="en-US" sz="3200" dirty="0" smtClean="0"/>
          </a:p>
          <a:p>
            <a:pPr>
              <a:buFont typeface="Arial" pitchFamily="34" charset="0"/>
              <a:buChar char="•"/>
            </a:pPr>
            <a:r>
              <a:rPr lang="en-US" sz="3200" dirty="0" smtClean="0"/>
              <a:t>Alcoholic- bacteria and yeast; produces ethanol</a:t>
            </a:r>
          </a:p>
          <a:p>
            <a:pPr>
              <a:buFont typeface="Arial" pitchFamily="34" charset="0"/>
              <a:buChar char="•"/>
            </a:pPr>
            <a:endParaRPr lang="en-US" sz="3200" dirty="0" smtClean="0"/>
          </a:p>
          <a:p>
            <a:pPr>
              <a:buFont typeface="Arial" pitchFamily="34" charset="0"/>
              <a:buChar char="•"/>
            </a:pPr>
            <a:r>
              <a:rPr lang="en-US" sz="3200" dirty="0" smtClean="0"/>
              <a:t>Lactic Acid-muscle cells; produces lactic acid</a:t>
            </a:r>
          </a:p>
          <a:p>
            <a:pPr lvl="1">
              <a:buFont typeface="Arial" pitchFamily="34" charset="0"/>
              <a:buChar char="•"/>
            </a:pPr>
            <a:r>
              <a:rPr lang="en-US" sz="3200" dirty="0" smtClean="0"/>
              <a:t>Reason why you get a muscle cramp when exercising</a:t>
            </a:r>
            <a:endParaRPr lang="en-US" sz="32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3539430"/>
          </a:xfrm>
          <a:prstGeom prst="rect">
            <a:avLst/>
          </a:prstGeom>
          <a:noFill/>
        </p:spPr>
        <p:txBody>
          <a:bodyPr wrap="square" rtlCol="0">
            <a:spAutoFit/>
          </a:bodyPr>
          <a:lstStyle/>
          <a:p>
            <a:r>
              <a:rPr lang="en-US" sz="3200" dirty="0" smtClean="0"/>
              <a:t>What is the function of autotrophs in the carbon cycle? </a:t>
            </a:r>
          </a:p>
          <a:p>
            <a:pPr marL="800100" lvl="1" indent="-342900">
              <a:buFont typeface="+mj-lt"/>
              <a:buAutoNum type="alphaLcParenR"/>
            </a:pPr>
            <a:r>
              <a:rPr lang="en-US" sz="3200" dirty="0" smtClean="0"/>
              <a:t>to use oxygen to produce glucose</a:t>
            </a:r>
          </a:p>
          <a:p>
            <a:pPr marL="800100" lvl="1" indent="-342900">
              <a:buFont typeface="+mj-lt"/>
              <a:buAutoNum type="alphaLcParenR"/>
            </a:pPr>
            <a:r>
              <a:rPr lang="en-US" sz="3200" dirty="0" smtClean="0"/>
              <a:t>to take in excess water </a:t>
            </a:r>
          </a:p>
          <a:p>
            <a:pPr marL="800100" lvl="1" indent="-342900">
              <a:buFont typeface="+mj-lt"/>
              <a:buAutoNum type="alphaLcParenR"/>
            </a:pPr>
            <a:r>
              <a:rPr lang="en-US" sz="3200" dirty="0" smtClean="0"/>
              <a:t>to use carbon dioxide to produce glucose </a:t>
            </a:r>
          </a:p>
          <a:p>
            <a:pPr marL="800100" lvl="1" indent="-342900">
              <a:buFont typeface="+mj-lt"/>
              <a:buAutoNum type="alphaLcParenR"/>
            </a:pPr>
            <a:r>
              <a:rPr lang="en-US" sz="3200" dirty="0" smtClean="0"/>
              <a:t>to feed on herbivores</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799" cy="2057400"/>
          </a:xfrm>
        </p:spPr>
        <p:txBody>
          <a:bodyPr>
            <a:noAutofit/>
          </a:bodyPr>
          <a:lstStyle/>
          <a:p>
            <a:pPr lvl="0" algn="l">
              <a:spcBef>
                <a:spcPts val="0"/>
              </a:spcBef>
            </a:pPr>
            <a:r>
              <a:rPr lang="en-US" sz="2000" dirty="0">
                <a:solidFill>
                  <a:schemeClr val="bg1"/>
                </a:solidFill>
                <a:latin typeface="Calibri" panose="020F0502020204030204"/>
                <a:ea typeface="+mn-ea"/>
                <a:cs typeface="+mn-cs"/>
              </a:rPr>
              <a:t>Bio 2.1.2</a:t>
            </a:r>
            <a:br>
              <a:rPr lang="en-US" sz="2000" dirty="0">
                <a:solidFill>
                  <a:schemeClr val="bg1"/>
                </a:solidFill>
                <a:latin typeface="Calibri" panose="020F0502020204030204"/>
                <a:ea typeface="+mn-ea"/>
                <a:cs typeface="+mn-cs"/>
              </a:rPr>
            </a:br>
            <a:r>
              <a:rPr lang="en-US" sz="2000" dirty="0" smtClean="0">
                <a:solidFill>
                  <a:schemeClr val="bg1"/>
                </a:solidFill>
                <a:latin typeface="Calibri" panose="020F0502020204030204"/>
                <a:ea typeface="+mn-ea"/>
                <a:cs typeface="+mn-cs"/>
              </a:rPr>
              <a:t>Relate </a:t>
            </a:r>
            <a:r>
              <a:rPr lang="en-US" sz="2000" dirty="0">
                <a:solidFill>
                  <a:schemeClr val="bg1"/>
                </a:solidFill>
                <a:latin typeface="Calibri" panose="020F0502020204030204"/>
                <a:ea typeface="+mn-ea"/>
                <a:cs typeface="+mn-cs"/>
              </a:rPr>
              <a:t>prior understanding of survival and reproductive success to evidence of variations observed in species in three </a:t>
            </a:r>
            <a:r>
              <a:rPr lang="en-US" sz="2000" dirty="0" smtClean="0">
                <a:solidFill>
                  <a:schemeClr val="bg1"/>
                </a:solidFill>
                <a:latin typeface="Calibri" panose="020F0502020204030204"/>
                <a:ea typeface="+mn-ea"/>
                <a:cs typeface="+mn-cs"/>
              </a:rPr>
              <a:t>areas: behavioral adaptations, structural adaptations and reproductive adaptations</a:t>
            </a:r>
            <a:endParaRPr lang="en-US" sz="2000" dirty="0">
              <a:solidFill>
                <a:schemeClr val="bg1"/>
              </a:solidFill>
              <a:latin typeface="Calibri" panose="020F0502020204030204"/>
              <a:ea typeface="+mn-ea"/>
              <a:cs typeface="+mn-cs"/>
            </a:endParaRPr>
          </a:p>
        </p:txBody>
      </p:sp>
      <p:sp>
        <p:nvSpPr>
          <p:cNvPr id="2" name="Rectangle 1"/>
          <p:cNvSpPr/>
          <p:nvPr/>
        </p:nvSpPr>
        <p:spPr>
          <a:xfrm>
            <a:off x="381000" y="2743199"/>
            <a:ext cx="8305800" cy="3785652"/>
          </a:xfrm>
          <a:prstGeom prst="rect">
            <a:avLst/>
          </a:prstGeom>
        </p:spPr>
        <p:txBody>
          <a:bodyPr wrap="square">
            <a:spAutoFit/>
          </a:bodyPr>
          <a:lstStyle/>
          <a:p>
            <a:r>
              <a:rPr lang="en-US" sz="2400" dirty="0" smtClean="0">
                <a:latin typeface="Calibri" panose="020F0502020204030204"/>
              </a:rPr>
              <a:t>Behavioral adaptations</a:t>
            </a:r>
          </a:p>
          <a:p>
            <a:pPr lvl="1"/>
            <a:r>
              <a:rPr lang="en-US" sz="2400" dirty="0" smtClean="0">
                <a:latin typeface="Calibri" panose="020F0502020204030204"/>
              </a:rPr>
              <a:t>suckling</a:t>
            </a:r>
            <a:r>
              <a:rPr lang="en-US" sz="2400" dirty="0">
                <a:latin typeface="Calibri" panose="020F0502020204030204"/>
              </a:rPr>
              <a:t>, taxes/taxis, migration, estivation, hibernation, habituation, imprinting, classical</a:t>
            </a:r>
            <a:br>
              <a:rPr lang="en-US" sz="2400" dirty="0">
                <a:latin typeface="Calibri" panose="020F0502020204030204"/>
              </a:rPr>
            </a:br>
            <a:r>
              <a:rPr lang="en-US" sz="2400" dirty="0">
                <a:latin typeface="Calibri" panose="020F0502020204030204"/>
              </a:rPr>
              <a:t>conditional, and trial and error </a:t>
            </a:r>
            <a:r>
              <a:rPr lang="en-US" sz="2400" dirty="0" smtClean="0">
                <a:latin typeface="Calibri" panose="020F0502020204030204"/>
              </a:rPr>
              <a:t>learning</a:t>
            </a:r>
          </a:p>
          <a:p>
            <a:r>
              <a:rPr lang="en-US" sz="2400" dirty="0" smtClean="0">
                <a:latin typeface="Calibri" panose="020F0502020204030204"/>
              </a:rPr>
              <a:t>Structural adaptations</a:t>
            </a:r>
          </a:p>
          <a:p>
            <a:pPr lvl="1"/>
            <a:r>
              <a:rPr lang="en-US" sz="2400" dirty="0" smtClean="0">
                <a:latin typeface="Calibri" panose="020F0502020204030204"/>
              </a:rPr>
              <a:t>nutrition</a:t>
            </a:r>
            <a:r>
              <a:rPr lang="en-US" sz="2400" dirty="0">
                <a:latin typeface="Calibri" panose="020F0502020204030204"/>
              </a:rPr>
              <a:t>, respiration, transport and excretion mechanisms, camouflage, </a:t>
            </a:r>
            <a:r>
              <a:rPr lang="en-US" sz="2400" dirty="0" smtClean="0">
                <a:latin typeface="Calibri" panose="020F0502020204030204"/>
              </a:rPr>
              <a:t>movement</a:t>
            </a:r>
          </a:p>
          <a:p>
            <a:r>
              <a:rPr lang="en-US" sz="2400" dirty="0" smtClean="0">
                <a:latin typeface="Calibri" panose="020F0502020204030204"/>
              </a:rPr>
              <a:t>reproductive adaptations</a:t>
            </a:r>
          </a:p>
          <a:p>
            <a:pPr lvl="1"/>
            <a:r>
              <a:rPr lang="en-US" sz="2400" dirty="0" smtClean="0">
                <a:latin typeface="Calibri" panose="020F0502020204030204"/>
              </a:rPr>
              <a:t>sexual </a:t>
            </a:r>
            <a:r>
              <a:rPr lang="en-US" sz="2400" dirty="0">
                <a:latin typeface="Calibri" panose="020F0502020204030204"/>
              </a:rPr>
              <a:t>versus asexual, eggs, seeds, spores, placental, types of fertilization.</a:t>
            </a:r>
            <a:endParaRPr lang="en-US" sz="2400" dirty="0"/>
          </a:p>
        </p:txBody>
      </p:sp>
    </p:spTree>
    <p:extLst>
      <p:ext uri="{BB962C8B-B14F-4D97-AF65-F5344CB8AC3E}">
        <p14:creationId xmlns:p14="http://schemas.microsoft.com/office/powerpoint/2010/main" val="1920682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3046988"/>
          </a:xfrm>
          <a:prstGeom prst="rect">
            <a:avLst/>
          </a:prstGeom>
          <a:noFill/>
        </p:spPr>
        <p:txBody>
          <a:bodyPr wrap="square" rtlCol="0">
            <a:spAutoFit/>
          </a:bodyPr>
          <a:lstStyle/>
          <a:p>
            <a:r>
              <a:rPr lang="en-US" sz="3200" dirty="0" smtClean="0"/>
              <a:t>What type of organic molecules are enzymes? </a:t>
            </a:r>
          </a:p>
          <a:p>
            <a:pPr marL="971550" lvl="1" indent="-514350">
              <a:buFont typeface="+mj-lt"/>
              <a:buAutoNum type="alphaLcParenR"/>
            </a:pPr>
            <a:r>
              <a:rPr lang="en-US" sz="3200" dirty="0" smtClean="0"/>
              <a:t>Carbohydrates</a:t>
            </a:r>
          </a:p>
          <a:p>
            <a:pPr marL="971550" lvl="1" indent="-514350">
              <a:buFont typeface="+mj-lt"/>
              <a:buAutoNum type="alphaLcParenR"/>
            </a:pPr>
            <a:r>
              <a:rPr lang="en-US" sz="3200" dirty="0" smtClean="0"/>
              <a:t>lipids </a:t>
            </a:r>
          </a:p>
          <a:p>
            <a:pPr marL="971550" lvl="1" indent="-514350">
              <a:buFont typeface="+mj-lt"/>
              <a:buAutoNum type="alphaLcParenR"/>
            </a:pPr>
            <a:r>
              <a:rPr lang="en-US" sz="3200" dirty="0" smtClean="0"/>
              <a:t>nucleic acids </a:t>
            </a:r>
          </a:p>
          <a:p>
            <a:pPr marL="971550" lvl="1" indent="-514350">
              <a:buFont typeface="+mj-lt"/>
              <a:buAutoNum type="alphaLcParenR"/>
            </a:pPr>
            <a:r>
              <a:rPr lang="en-US" sz="3200" dirty="0" smtClean="0"/>
              <a:t>proteins</a:t>
            </a:r>
            <a:endParaRPr lang="en-US" sz="32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5509200"/>
          </a:xfrm>
          <a:prstGeom prst="rect">
            <a:avLst/>
          </a:prstGeom>
          <a:noFill/>
        </p:spPr>
        <p:txBody>
          <a:bodyPr wrap="square" rtlCol="0">
            <a:spAutoFit/>
          </a:bodyPr>
          <a:lstStyle/>
          <a:p>
            <a:r>
              <a:rPr lang="en-US" sz="3200" dirty="0" smtClean="0"/>
              <a:t>How does the amount of energy resulting from fermentation compare with that of aerobic respiration? </a:t>
            </a:r>
          </a:p>
          <a:p>
            <a:pPr marL="971550" lvl="1" indent="-514350">
              <a:buFont typeface="+mj-lt"/>
              <a:buAutoNum type="alphaLcParenR"/>
            </a:pPr>
            <a:r>
              <a:rPr lang="en-US" sz="3200" dirty="0" smtClean="0"/>
              <a:t>Aerobic respiration results in less energy.</a:t>
            </a:r>
          </a:p>
          <a:p>
            <a:pPr marL="971550" lvl="1" indent="-514350">
              <a:buFont typeface="+mj-lt"/>
              <a:buAutoNum type="alphaLcParenR"/>
            </a:pPr>
            <a:r>
              <a:rPr lang="en-US" sz="3200" dirty="0" smtClean="0"/>
              <a:t>Aerobic respiration results in more energy.</a:t>
            </a:r>
          </a:p>
          <a:p>
            <a:pPr marL="971550" lvl="1" indent="-514350">
              <a:buFont typeface="+mj-lt"/>
              <a:buAutoNum type="alphaLcParenR"/>
            </a:pPr>
            <a:r>
              <a:rPr lang="en-US" sz="3200" dirty="0" smtClean="0"/>
              <a:t>Each process results in equal amounts of energy. </a:t>
            </a:r>
          </a:p>
          <a:p>
            <a:pPr marL="971550" lvl="1" indent="-514350">
              <a:buFont typeface="+mj-lt"/>
              <a:buAutoNum type="alphaLcParenR"/>
            </a:pPr>
            <a:r>
              <a:rPr lang="en-US" sz="3200" dirty="0" smtClean="0"/>
              <a:t>Each process results in variable amounts of energy.</a:t>
            </a:r>
            <a:endParaRPr lang="en-US" sz="32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001000" cy="3539430"/>
          </a:xfrm>
          <a:prstGeom prst="rect">
            <a:avLst/>
          </a:prstGeom>
          <a:noFill/>
        </p:spPr>
        <p:txBody>
          <a:bodyPr wrap="square" rtlCol="0">
            <a:spAutoFit/>
          </a:bodyPr>
          <a:lstStyle/>
          <a:p>
            <a:r>
              <a:rPr lang="en-US" sz="3200" dirty="0" smtClean="0"/>
              <a:t>Which most directly controls the rate at which food is broken down to release energy? </a:t>
            </a:r>
          </a:p>
          <a:p>
            <a:pPr marL="971550" lvl="1" indent="-514350">
              <a:buFont typeface="+mj-lt"/>
              <a:buAutoNum type="alphaLcParenR"/>
            </a:pPr>
            <a:r>
              <a:rPr lang="en-US" sz="3200" dirty="0" smtClean="0"/>
              <a:t>enzymes </a:t>
            </a:r>
          </a:p>
          <a:p>
            <a:pPr marL="971550" lvl="1" indent="-514350">
              <a:buFont typeface="+mj-lt"/>
              <a:buAutoNum type="alphaLcParenR"/>
            </a:pPr>
            <a:r>
              <a:rPr lang="en-US" sz="3200" dirty="0" smtClean="0"/>
              <a:t>hormones </a:t>
            </a:r>
          </a:p>
          <a:p>
            <a:pPr marL="971550" lvl="1" indent="-514350">
              <a:buFont typeface="+mj-lt"/>
              <a:buAutoNum type="alphaLcParenR"/>
            </a:pPr>
            <a:r>
              <a:rPr lang="en-US" sz="3200" dirty="0" smtClean="0"/>
              <a:t>nucleic acids </a:t>
            </a:r>
          </a:p>
          <a:p>
            <a:pPr marL="971550" lvl="1" indent="-514350">
              <a:buFont typeface="+mj-lt"/>
              <a:buAutoNum type="alphaLcParenR"/>
            </a:pPr>
            <a:r>
              <a:rPr lang="en-US" sz="3200" dirty="0" smtClean="0"/>
              <a:t>vitamins</a:t>
            </a:r>
            <a:endParaRPr lang="en-US" sz="32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04800"/>
            <a:ext cx="7924800" cy="6124754"/>
          </a:xfrm>
          <a:prstGeom prst="rect">
            <a:avLst/>
          </a:prstGeom>
          <a:noFill/>
        </p:spPr>
        <p:txBody>
          <a:bodyPr wrap="square" rtlCol="0">
            <a:spAutoFit/>
          </a:bodyPr>
          <a:lstStyle/>
          <a:p>
            <a:r>
              <a:rPr lang="en-US" sz="2800" dirty="0" smtClean="0"/>
              <a:t>Which statement best compares aerobic and anaerobic respiration? </a:t>
            </a:r>
          </a:p>
          <a:p>
            <a:pPr marL="971550" lvl="1" indent="-514350">
              <a:buFont typeface="+mj-lt"/>
              <a:buAutoNum type="alphaLcParenR"/>
            </a:pPr>
            <a:r>
              <a:rPr lang="en-US" sz="2800" dirty="0" smtClean="0"/>
              <a:t>Less ATP is generated during anaerobic respiration than during aerobic respiration. </a:t>
            </a:r>
          </a:p>
          <a:p>
            <a:pPr marL="971550" lvl="1" indent="-514350">
              <a:buFont typeface="+mj-lt"/>
              <a:buAutoNum type="alphaLcParenR"/>
            </a:pPr>
            <a:r>
              <a:rPr lang="en-US" sz="2800" dirty="0" smtClean="0"/>
              <a:t>More water is generated during anaerobic respiration than during aerobic respiration. </a:t>
            </a:r>
          </a:p>
          <a:p>
            <a:pPr marL="971550" lvl="1" indent="-514350">
              <a:buFont typeface="+mj-lt"/>
              <a:buAutoNum type="alphaLcParenR"/>
            </a:pPr>
            <a:r>
              <a:rPr lang="en-US" sz="2800" dirty="0" smtClean="0"/>
              <a:t>More oxygen is generated during anaerobic respiration than during aerobic respiration. </a:t>
            </a:r>
          </a:p>
          <a:p>
            <a:pPr marL="971550" lvl="1" indent="-514350">
              <a:buFont typeface="+mj-lt"/>
              <a:buAutoNum type="alphaLcParenR"/>
            </a:pPr>
            <a:r>
              <a:rPr lang="en-US" sz="2800" dirty="0" smtClean="0"/>
              <a:t>Less lactic acid is generated during anaerobic respiration than during aerobic respiration.</a:t>
            </a:r>
            <a:endParaRPr lang="en-US" sz="2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Bellringer-5/29/15</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600" dirty="0" smtClean="0"/>
              <a:t>What is DNA responsible for? </a:t>
            </a:r>
          </a:p>
          <a:p>
            <a:pPr marL="514350" indent="-514350">
              <a:buFont typeface="+mj-lt"/>
              <a:buAutoNum type="arabicPeriod"/>
            </a:pPr>
            <a:r>
              <a:rPr lang="en-US" sz="3600" dirty="0" smtClean="0"/>
              <a:t>Where is DNA located?</a:t>
            </a:r>
          </a:p>
          <a:p>
            <a:pPr marL="514350" indent="-514350">
              <a:buFont typeface="+mj-lt"/>
              <a:buAutoNum type="arabicPeriod"/>
            </a:pPr>
            <a:r>
              <a:rPr lang="en-US" sz="3600" dirty="0" smtClean="0"/>
              <a:t>What process takes place in the mitochondria to make ATP for the cell?</a:t>
            </a:r>
          </a:p>
          <a:p>
            <a:pPr marL="514350" indent="-514350">
              <a:buFont typeface="+mj-lt"/>
              <a:buAutoNum type="arabicPeriod"/>
            </a:pPr>
            <a:r>
              <a:rPr lang="en-US" sz="3600" dirty="0" smtClean="0"/>
              <a:t>What process takes place in the chloroplast to make glucose for food?</a:t>
            </a:r>
            <a:endParaRPr lang="en-US" sz="3600" dirty="0"/>
          </a:p>
        </p:txBody>
      </p:sp>
    </p:spTree>
    <p:extLst>
      <p:ext uri="{BB962C8B-B14F-4D97-AF65-F5344CB8AC3E}">
        <p14:creationId xmlns:p14="http://schemas.microsoft.com/office/powerpoint/2010/main" val="21222450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2667000"/>
            <a:ext cx="8534400" cy="3962400"/>
          </a:xfrm>
        </p:spPr>
        <p:txBody>
          <a:bodyPr>
            <a:noAutofit/>
          </a:bodyPr>
          <a:lstStyle/>
          <a:p>
            <a:r>
              <a:rPr lang="en-US" sz="1400" b="0" dirty="0" smtClean="0"/>
              <a:t>Unit 4</a:t>
            </a:r>
          </a:p>
          <a:p>
            <a:endParaRPr lang="en-US" sz="1400" b="0" dirty="0"/>
          </a:p>
          <a:p>
            <a:pPr marL="285750" indent="-285750" algn="l">
              <a:buFont typeface="Arial" pitchFamily="34" charset="0"/>
              <a:buChar char="•"/>
            </a:pPr>
            <a:r>
              <a:rPr lang="en-US" sz="1400" b="0" dirty="0" smtClean="0"/>
              <a:t>Bio.1.2 Analyze the cell as a living system</a:t>
            </a:r>
          </a:p>
          <a:p>
            <a:pPr marL="742950" lvl="1" indent="-285750" algn="l">
              <a:buFont typeface="Arial" pitchFamily="34" charset="0"/>
              <a:buChar char="•"/>
            </a:pPr>
            <a:r>
              <a:rPr lang="en-US" sz="1400" dirty="0" smtClean="0"/>
              <a:t>Bio 1.2.2: Analyze how cells grow and reproduce in terms of interphase, mitosis and cytokinesis.</a:t>
            </a:r>
          </a:p>
          <a:p>
            <a:pPr marL="285750" indent="-285750" algn="l">
              <a:buFont typeface="Arial" pitchFamily="34" charset="0"/>
              <a:buChar char="•"/>
            </a:pPr>
            <a:r>
              <a:rPr lang="en-US" sz="1400" b="0" dirty="0" smtClean="0"/>
              <a:t>Bio.3.1 Explain how traits are determined by the structure and function of DNA</a:t>
            </a:r>
          </a:p>
          <a:p>
            <a:pPr marL="742950" lvl="1" indent="-285750" algn="l">
              <a:buFont typeface="Arial" pitchFamily="34" charset="0"/>
              <a:buChar char="•"/>
            </a:pPr>
            <a:r>
              <a:rPr lang="en-US" sz="1400" dirty="0" smtClean="0"/>
              <a:t>Bio 3.1.1 Explain the double-stranded, complementary nature of DNA as related to its function in the cell.</a:t>
            </a:r>
          </a:p>
          <a:p>
            <a:pPr marL="285750" indent="-285750" algn="l">
              <a:buFont typeface="Arial" pitchFamily="34" charset="0"/>
              <a:buChar char="•"/>
            </a:pPr>
            <a:r>
              <a:rPr lang="en-US" sz="1400" b="0" dirty="0" smtClean="0"/>
              <a:t>Bio.4.1 Understand how biological molecules are essential to the survival of living organisms</a:t>
            </a:r>
          </a:p>
          <a:p>
            <a:pPr marL="742950" lvl="1" indent="-285750" algn="l">
              <a:buFont typeface="Arial" pitchFamily="34" charset="0"/>
              <a:buChar char="•"/>
            </a:pPr>
            <a:r>
              <a:rPr lang="en-US" sz="1400" dirty="0" smtClean="0"/>
              <a:t>Bio 4.1.2: Summarize the relationship among DNA, proteins and amino acids in carrying out the work of cells and how this is similar in all organisms. </a:t>
            </a:r>
            <a:endParaRPr lang="en-US" sz="1400" dirty="0"/>
          </a:p>
          <a:p>
            <a:pPr marL="285750" indent="-285750" algn="l">
              <a:buFont typeface="Arial" pitchFamily="34" charset="0"/>
              <a:buChar char="•"/>
            </a:pPr>
            <a:endParaRPr lang="en-US" sz="800" b="0" dirty="0"/>
          </a:p>
        </p:txBody>
      </p:sp>
      <p:sp>
        <p:nvSpPr>
          <p:cNvPr id="4" name="Title 3"/>
          <p:cNvSpPr>
            <a:spLocks noGrp="1"/>
          </p:cNvSpPr>
          <p:nvPr>
            <p:ph type="ctrTitle"/>
          </p:nvPr>
        </p:nvSpPr>
        <p:spPr/>
        <p:txBody>
          <a:bodyPr/>
          <a:lstStyle/>
          <a:p>
            <a:r>
              <a:rPr lang="en-US" dirty="0" smtClean="0"/>
              <a:t>Mitosis and DNA</a:t>
            </a:r>
            <a:endParaRPr lang="en-US" dirty="0"/>
          </a:p>
        </p:txBody>
      </p:sp>
    </p:spTree>
    <p:extLst>
      <p:ext uri="{BB962C8B-B14F-4D97-AF65-F5344CB8AC3E}">
        <p14:creationId xmlns:p14="http://schemas.microsoft.com/office/powerpoint/2010/main" val="16958065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533400"/>
            <a:ext cx="7772400" cy="1295400"/>
          </a:xfrm>
        </p:spPr>
        <p:txBody>
          <a:bodyPr>
            <a:noAutofit/>
          </a:bodyPr>
          <a:lstStyle/>
          <a:p>
            <a:pPr algn="l"/>
            <a:r>
              <a:rPr lang="en-US" sz="3200" dirty="0" smtClean="0"/>
              <a:t>Bio 3.1.1: Relate the structure of DNA to the functions of replication</a:t>
            </a:r>
            <a:endParaRPr lang="en-US" sz="3200" dirty="0"/>
          </a:p>
        </p:txBody>
      </p:sp>
      <p:pic>
        <p:nvPicPr>
          <p:cNvPr id="2" name="Picture 1"/>
          <p:cNvPicPr>
            <a:picLocks noChangeAspect="1"/>
          </p:cNvPicPr>
          <p:nvPr/>
        </p:nvPicPr>
        <p:blipFill>
          <a:blip r:embed="rId2" cstate="print"/>
          <a:stretch>
            <a:fillRect/>
          </a:stretch>
        </p:blipFill>
        <p:spPr>
          <a:xfrm>
            <a:off x="152400" y="2057399"/>
            <a:ext cx="6076950" cy="4562475"/>
          </a:xfrm>
          <a:prstGeom prst="rect">
            <a:avLst/>
          </a:prstGeom>
        </p:spPr>
      </p:pic>
    </p:spTree>
    <p:extLst>
      <p:ext uri="{BB962C8B-B14F-4D97-AF65-F5344CB8AC3E}">
        <p14:creationId xmlns:p14="http://schemas.microsoft.com/office/powerpoint/2010/main" val="42746025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l"/>
            <a:r>
              <a:rPr lang="en-US" sz="3200" dirty="0" smtClean="0"/>
              <a:t>Bio 4.1.2 Identify the five nitrogenous bases (A, T, C, G, U) found in nucleic acids as the same for all organisms.</a:t>
            </a:r>
            <a:endParaRPr lang="en-US" sz="3200" dirty="0"/>
          </a:p>
        </p:txBody>
      </p:sp>
      <p:pic>
        <p:nvPicPr>
          <p:cNvPr id="3074" name="Picture 2" descr="Image result for adenine thymine guanine cytos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 y="2209800"/>
            <a:ext cx="5486400" cy="454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4098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458200" cy="3276600"/>
          </a:xfrm>
        </p:spPr>
        <p:txBody>
          <a:bodyPr>
            <a:normAutofit/>
          </a:bodyPr>
          <a:lstStyle/>
          <a:p>
            <a:pPr algn="l"/>
            <a:r>
              <a:rPr lang="en-US" sz="2000" dirty="0" smtClean="0">
                <a:latin typeface="Garamond" pitchFamily="18" charset="0"/>
              </a:rPr>
              <a:t>Specialization-cells begin undifferentiated</a:t>
            </a:r>
          </a:p>
          <a:p>
            <a:pPr marL="285750" indent="-285750" algn="l">
              <a:buFont typeface="Arial" pitchFamily="34" charset="0"/>
              <a:buChar char="•"/>
            </a:pPr>
            <a:r>
              <a:rPr lang="en-US" sz="2000" dirty="0" smtClean="0">
                <a:latin typeface="Garamond" pitchFamily="18" charset="0"/>
              </a:rPr>
              <a:t>All Genes turned “On”</a:t>
            </a:r>
          </a:p>
          <a:p>
            <a:pPr marL="285750" indent="-285750" algn="l">
              <a:buFont typeface="Arial" pitchFamily="34" charset="0"/>
              <a:buChar char="•"/>
            </a:pPr>
            <a:r>
              <a:rPr lang="en-US" sz="2000" dirty="0" smtClean="0">
                <a:latin typeface="Garamond" pitchFamily="18" charset="0"/>
              </a:rPr>
              <a:t>Differentiation happens when some genes are turned “off” and others remain “On”</a:t>
            </a:r>
          </a:p>
          <a:p>
            <a:pPr marL="285750" indent="-285750" algn="l">
              <a:buFont typeface="Arial" pitchFamily="34" charset="0"/>
              <a:buChar char="•"/>
            </a:pPr>
            <a:r>
              <a:rPr lang="en-US" sz="2000" dirty="0" smtClean="0">
                <a:latin typeface="Garamond" pitchFamily="18" charset="0"/>
              </a:rPr>
              <a:t>Allows cells to become specialized-different types of cells Ex. Muscle, skin, etc.</a:t>
            </a:r>
          </a:p>
          <a:p>
            <a:pPr marL="285750" indent="-285750" algn="l">
              <a:buFont typeface="Arial" pitchFamily="34" charset="0"/>
              <a:buChar char="•"/>
            </a:pPr>
            <a:r>
              <a:rPr lang="en-US" sz="2000" dirty="0" smtClean="0">
                <a:latin typeface="Garamond" pitchFamily="18" charset="0"/>
              </a:rPr>
              <a:t>These cells have the same </a:t>
            </a:r>
            <a:r>
              <a:rPr lang="en-US" sz="2000" dirty="0" err="1" smtClean="0">
                <a:latin typeface="Garamond" pitchFamily="18" charset="0"/>
              </a:rPr>
              <a:t>dna</a:t>
            </a:r>
            <a:r>
              <a:rPr lang="en-US" sz="2000" dirty="0" smtClean="0">
                <a:latin typeface="Garamond" pitchFamily="18" charset="0"/>
              </a:rPr>
              <a:t>, but have different genes activated</a:t>
            </a:r>
            <a:endParaRPr lang="en-US" sz="2000" dirty="0">
              <a:latin typeface="Garamond" pitchFamily="18" charset="0"/>
            </a:endParaRPr>
          </a:p>
        </p:txBody>
      </p:sp>
      <p:sp>
        <p:nvSpPr>
          <p:cNvPr id="3" name="Title 2"/>
          <p:cNvSpPr>
            <a:spLocks noGrp="1"/>
          </p:cNvSpPr>
          <p:nvPr>
            <p:ph type="title"/>
          </p:nvPr>
        </p:nvSpPr>
        <p:spPr/>
        <p:txBody>
          <a:bodyPr>
            <a:noAutofit/>
          </a:bodyPr>
          <a:lstStyle/>
          <a:p>
            <a:r>
              <a:rPr lang="en-US" sz="2800" dirty="0" smtClean="0"/>
              <a:t>Bio.1.1.3 Explain how instructions in DNA lead to cell differentiation and result in cells specialized to perform specific </a:t>
            </a:r>
            <a:r>
              <a:rPr lang="en-US" sz="2800" dirty="0" err="1" smtClean="0"/>
              <a:t>fucntions</a:t>
            </a:r>
            <a:r>
              <a:rPr lang="en-US" sz="2800" dirty="0" smtClean="0"/>
              <a:t> in multicellular organisms.</a:t>
            </a:r>
            <a:endParaRPr lang="en-US" sz="2800" dirty="0"/>
          </a:p>
        </p:txBody>
      </p:sp>
    </p:spTree>
    <p:extLst>
      <p:ext uri="{BB962C8B-B14F-4D97-AF65-F5344CB8AC3E}">
        <p14:creationId xmlns:p14="http://schemas.microsoft.com/office/powerpoint/2010/main" val="28926499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l"/>
            <a:r>
              <a:rPr lang="en-US" sz="3200" dirty="0"/>
              <a:t>Bio 1.2.2: Outline the cell cycle – G1, S, G2, Mitosis and Cytokinesis. </a:t>
            </a:r>
            <a:br>
              <a:rPr lang="en-US" sz="3200" dirty="0"/>
            </a:br>
            <a:endParaRPr lang="en-US" sz="3200" dirty="0"/>
          </a:p>
        </p:txBody>
      </p:sp>
      <p:sp>
        <p:nvSpPr>
          <p:cNvPr id="9" name="AutoShape 2" descr="Image result for cell cycle"/>
          <p:cNvSpPr>
            <a:spLocks noChangeAspect="1" noChangeArrowheads="1"/>
          </p:cNvSpPr>
          <p:nvPr/>
        </p:nvSpPr>
        <p:spPr bwMode="auto">
          <a:xfrm>
            <a:off x="1981200" y="35814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cstate="print"/>
          <a:stretch>
            <a:fillRect/>
          </a:stretch>
        </p:blipFill>
        <p:spPr>
          <a:xfrm>
            <a:off x="76200" y="1621180"/>
            <a:ext cx="5758649" cy="4841966"/>
          </a:xfrm>
          <a:prstGeom prst="rect">
            <a:avLst/>
          </a:prstGeom>
        </p:spPr>
      </p:pic>
    </p:spTree>
    <p:extLst>
      <p:ext uri="{BB962C8B-B14F-4D97-AF65-F5344CB8AC3E}">
        <p14:creationId xmlns:p14="http://schemas.microsoft.com/office/powerpoint/2010/main" val="4051339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0"/>
            <a:ext cx="8686799" cy="2057400"/>
          </a:xfrm>
        </p:spPr>
        <p:txBody>
          <a:bodyPr>
            <a:noAutofit/>
          </a:bodyPr>
          <a:lstStyle/>
          <a:p>
            <a:pPr lvl="0" algn="l">
              <a:spcBef>
                <a:spcPts val="0"/>
              </a:spcBef>
            </a:pPr>
            <a:r>
              <a:rPr lang="en-US" sz="2800" dirty="0">
                <a:solidFill>
                  <a:schemeClr val="bg1"/>
                </a:solidFill>
                <a:latin typeface="Calibri" panose="020F0502020204030204"/>
                <a:ea typeface="+mn-ea"/>
                <a:cs typeface="+mn-cs"/>
              </a:rPr>
              <a:t>Bio 2.1.3</a:t>
            </a:r>
            <a:br>
              <a:rPr lang="en-US" sz="2800" dirty="0">
                <a:solidFill>
                  <a:schemeClr val="bg1"/>
                </a:solidFill>
                <a:latin typeface="Calibri" panose="020F0502020204030204"/>
                <a:ea typeface="+mn-ea"/>
                <a:cs typeface="+mn-cs"/>
              </a:rPr>
            </a:br>
            <a:r>
              <a:rPr lang="en-US" sz="2800" dirty="0" smtClean="0">
                <a:solidFill>
                  <a:schemeClr val="bg1"/>
                </a:solidFill>
                <a:latin typeface="Calibri" panose="020F0502020204030204"/>
                <a:ea typeface="+mn-ea"/>
                <a:cs typeface="+mn-cs"/>
              </a:rPr>
              <a:t>Identify </a:t>
            </a:r>
            <a:r>
              <a:rPr lang="en-US" sz="2800" dirty="0">
                <a:solidFill>
                  <a:schemeClr val="bg1"/>
                </a:solidFill>
                <a:latin typeface="Calibri" panose="020F0502020204030204"/>
                <a:ea typeface="+mn-ea"/>
                <a:cs typeface="+mn-cs"/>
              </a:rPr>
              <a:t>and describe symbiotic </a:t>
            </a:r>
            <a:r>
              <a:rPr lang="en-US" sz="2800" dirty="0" smtClean="0">
                <a:solidFill>
                  <a:schemeClr val="bg1"/>
                </a:solidFill>
                <a:latin typeface="Calibri" panose="020F0502020204030204"/>
                <a:ea typeface="+mn-ea"/>
                <a:cs typeface="+mn-cs"/>
              </a:rPr>
              <a:t>relationships</a:t>
            </a:r>
            <a:endParaRPr lang="en-US" sz="2800" dirty="0">
              <a:solidFill>
                <a:schemeClr val="bg1"/>
              </a:solidFill>
              <a:latin typeface="Calibri" panose="020F0502020204030204"/>
              <a:ea typeface="+mn-ea"/>
              <a:cs typeface="+mn-cs"/>
            </a:endParaRPr>
          </a:p>
        </p:txBody>
      </p:sp>
      <p:sp>
        <p:nvSpPr>
          <p:cNvPr id="2" name="Rectangle 1"/>
          <p:cNvSpPr/>
          <p:nvPr/>
        </p:nvSpPr>
        <p:spPr>
          <a:xfrm>
            <a:off x="381000" y="2743198"/>
            <a:ext cx="8382000" cy="3477875"/>
          </a:xfrm>
          <a:prstGeom prst="rect">
            <a:avLst/>
          </a:prstGeom>
        </p:spPr>
        <p:txBody>
          <a:bodyPr wrap="square">
            <a:spAutoFit/>
          </a:bodyPr>
          <a:lstStyle/>
          <a:p>
            <a:r>
              <a:rPr lang="en-US" sz="2000" dirty="0" smtClean="0">
                <a:latin typeface="Calibri" panose="020F0502020204030204"/>
              </a:rPr>
              <a:t>Symbiotic relationships</a:t>
            </a:r>
          </a:p>
          <a:p>
            <a:r>
              <a:rPr lang="en-US" sz="2000" dirty="0" smtClean="0">
                <a:latin typeface="Calibri" panose="020F0502020204030204"/>
              </a:rPr>
              <a:t>	Mutualism</a:t>
            </a:r>
          </a:p>
          <a:p>
            <a:r>
              <a:rPr lang="en-US" sz="2000" dirty="0" smtClean="0">
                <a:latin typeface="Calibri" panose="020F0502020204030204"/>
              </a:rPr>
              <a:t>	Parasitism</a:t>
            </a:r>
          </a:p>
          <a:p>
            <a:r>
              <a:rPr lang="en-US" sz="2000" dirty="0">
                <a:latin typeface="Calibri" panose="020F0502020204030204"/>
              </a:rPr>
              <a:t>	</a:t>
            </a:r>
            <a:r>
              <a:rPr lang="en-US" sz="2000" dirty="0" smtClean="0">
                <a:latin typeface="Calibri" panose="020F0502020204030204"/>
              </a:rPr>
              <a:t>Commensalism</a:t>
            </a:r>
          </a:p>
          <a:p>
            <a:r>
              <a:rPr lang="en-US" sz="2000" dirty="0" smtClean="0">
                <a:latin typeface="Calibri" panose="020F0502020204030204"/>
              </a:rPr>
              <a:t>Communication and Territorial Defense</a:t>
            </a:r>
          </a:p>
          <a:p>
            <a:r>
              <a:rPr lang="en-US" sz="2000" dirty="0" smtClean="0">
                <a:latin typeface="Calibri" panose="020F0502020204030204"/>
              </a:rPr>
              <a:t>	Pheromones</a:t>
            </a:r>
          </a:p>
          <a:p>
            <a:r>
              <a:rPr lang="en-US" sz="2000" dirty="0" smtClean="0">
                <a:latin typeface="Calibri" panose="020F0502020204030204"/>
              </a:rPr>
              <a:t>	Predator/Prey Relationships</a:t>
            </a:r>
          </a:p>
          <a:p>
            <a:r>
              <a:rPr lang="en-US" sz="2000" dirty="0">
                <a:latin typeface="Calibri" panose="020F0502020204030204"/>
              </a:rPr>
              <a:t>	</a:t>
            </a:r>
            <a:r>
              <a:rPr lang="en-US" sz="2000" dirty="0" smtClean="0">
                <a:latin typeface="Calibri" panose="020F0502020204030204"/>
              </a:rPr>
              <a:t>Courtship dances</a:t>
            </a:r>
          </a:p>
          <a:p>
            <a:r>
              <a:rPr lang="en-US" sz="2000" dirty="0">
                <a:latin typeface="Calibri" panose="020F0502020204030204"/>
              </a:rPr>
              <a:t>	</a:t>
            </a:r>
            <a:r>
              <a:rPr lang="en-US" sz="2000" dirty="0" smtClean="0">
                <a:latin typeface="Calibri" panose="020F0502020204030204"/>
              </a:rPr>
              <a:t>Territorial </a:t>
            </a:r>
            <a:r>
              <a:rPr lang="en-US" sz="2000" dirty="0">
                <a:latin typeface="Calibri" panose="020F0502020204030204"/>
              </a:rPr>
              <a:t>defense </a:t>
            </a:r>
            <a:r>
              <a:rPr lang="en-US" sz="2000" dirty="0" smtClean="0">
                <a:latin typeface="Calibri" panose="020F0502020204030204"/>
              </a:rPr>
              <a:t>Competition </a:t>
            </a:r>
          </a:p>
          <a:p>
            <a:r>
              <a:rPr lang="en-US" sz="2000" dirty="0" smtClean="0">
                <a:latin typeface="Calibri" panose="020F0502020204030204"/>
              </a:rPr>
              <a:t>Relationships </a:t>
            </a:r>
          </a:p>
          <a:p>
            <a:pPr lvl="1"/>
            <a:r>
              <a:rPr lang="en-US" sz="2000" dirty="0" smtClean="0">
                <a:latin typeface="Calibri" panose="020F0502020204030204"/>
              </a:rPr>
              <a:t>	To maintain stability</a:t>
            </a:r>
          </a:p>
        </p:txBody>
      </p:sp>
    </p:spTree>
    <p:extLst>
      <p:ext uri="{BB962C8B-B14F-4D97-AF65-F5344CB8AC3E}">
        <p14:creationId xmlns:p14="http://schemas.microsoft.com/office/powerpoint/2010/main" val="31794757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l"/>
            <a:r>
              <a:rPr lang="en-US" sz="3200" dirty="0"/>
              <a:t>Bio 1.2.2: </a:t>
            </a:r>
            <a:r>
              <a:rPr lang="en-US" sz="3200" dirty="0" smtClean="0"/>
              <a:t>Recognize mitosis as part of asexual reproduction</a:t>
            </a:r>
            <a:r>
              <a:rPr lang="en-US" sz="3200" dirty="0"/>
              <a:t/>
            </a:r>
            <a:br>
              <a:rPr lang="en-US" sz="3200" dirty="0"/>
            </a:br>
            <a:endParaRPr lang="en-US" sz="3200" dirty="0"/>
          </a:p>
        </p:txBody>
      </p:sp>
      <p:pic>
        <p:nvPicPr>
          <p:cNvPr id="2" name="Picture 1"/>
          <p:cNvPicPr>
            <a:picLocks noChangeAspect="1"/>
          </p:cNvPicPr>
          <p:nvPr/>
        </p:nvPicPr>
        <p:blipFill>
          <a:blip r:embed="rId2" cstate="print"/>
          <a:stretch>
            <a:fillRect/>
          </a:stretch>
        </p:blipFill>
        <p:spPr>
          <a:xfrm>
            <a:off x="152400" y="1676400"/>
            <a:ext cx="6230098" cy="4817201"/>
          </a:xfrm>
          <a:prstGeom prst="rect">
            <a:avLst/>
          </a:prstGeom>
        </p:spPr>
      </p:pic>
    </p:spTree>
    <p:extLst>
      <p:ext uri="{BB962C8B-B14F-4D97-AF65-F5344CB8AC3E}">
        <p14:creationId xmlns:p14="http://schemas.microsoft.com/office/powerpoint/2010/main" val="12629377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l"/>
            <a:r>
              <a:rPr lang="en-US" sz="3200" dirty="0"/>
              <a:t>Bio 1.2.2: </a:t>
            </a:r>
            <a:r>
              <a:rPr lang="en-US" sz="3200" dirty="0" smtClean="0"/>
              <a:t>Organize diagrams of mitotic phases and describe what is occurring throughout the process</a:t>
            </a:r>
            <a:endParaRPr lang="en-US" sz="3200" dirty="0"/>
          </a:p>
        </p:txBody>
      </p:sp>
      <p:pic>
        <p:nvPicPr>
          <p:cNvPr id="2" name="Picture 1"/>
          <p:cNvPicPr>
            <a:picLocks noChangeAspect="1"/>
          </p:cNvPicPr>
          <p:nvPr/>
        </p:nvPicPr>
        <p:blipFill>
          <a:blip r:embed="rId2" cstate="print"/>
          <a:stretch>
            <a:fillRect/>
          </a:stretch>
        </p:blipFill>
        <p:spPr>
          <a:xfrm>
            <a:off x="304800" y="2431473"/>
            <a:ext cx="5382492" cy="4031673"/>
          </a:xfrm>
          <a:prstGeom prst="rect">
            <a:avLst/>
          </a:prstGeom>
        </p:spPr>
      </p:pic>
    </p:spTree>
    <p:extLst>
      <p:ext uri="{BB962C8B-B14F-4D97-AF65-F5344CB8AC3E}">
        <p14:creationId xmlns:p14="http://schemas.microsoft.com/office/powerpoint/2010/main" val="3509446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buNone/>
            </a:pPr>
            <a:r>
              <a:rPr lang="en-US" sz="3200" dirty="0" smtClean="0"/>
              <a:t>Before </a:t>
            </a:r>
            <a:r>
              <a:rPr lang="en-US" sz="3200" dirty="0"/>
              <a:t>mitosis begins, which happens before the nucleus starts dividing?</a:t>
            </a:r>
          </a:p>
          <a:p>
            <a:pPr lvl="1"/>
            <a:r>
              <a:rPr lang="en-US" sz="2800" dirty="0"/>
              <a:t>A The cytoplasm separates.</a:t>
            </a:r>
          </a:p>
          <a:p>
            <a:pPr lvl="1"/>
            <a:r>
              <a:rPr lang="en-US" sz="2800" dirty="0"/>
              <a:t>B The DNA replicates.</a:t>
            </a:r>
          </a:p>
          <a:p>
            <a:pPr lvl="1"/>
            <a:r>
              <a:rPr lang="en-US" sz="2800" dirty="0"/>
              <a:t>C The sister chromatids separate.</a:t>
            </a:r>
          </a:p>
          <a:p>
            <a:pPr lvl="1"/>
            <a:r>
              <a:rPr lang="en-US" sz="2800" dirty="0"/>
              <a:t>D The homologous chromosomes cross over.</a:t>
            </a:r>
          </a:p>
        </p:txBody>
      </p:sp>
    </p:spTree>
    <p:extLst>
      <p:ext uri="{BB962C8B-B14F-4D97-AF65-F5344CB8AC3E}">
        <p14:creationId xmlns:p14="http://schemas.microsoft.com/office/powerpoint/2010/main" val="29962317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buNone/>
            </a:pPr>
            <a:r>
              <a:rPr lang="en-US" sz="3600" dirty="0"/>
              <a:t>A strand of DNA has these bases:</a:t>
            </a:r>
          </a:p>
          <a:p>
            <a:pPr marL="0" indent="0">
              <a:buNone/>
            </a:pPr>
            <a:r>
              <a:rPr lang="en-US" sz="3600" dirty="0"/>
              <a:t>AGC CAT GTA TAC</a:t>
            </a:r>
          </a:p>
          <a:p>
            <a:pPr marL="0" indent="0">
              <a:buNone/>
            </a:pPr>
            <a:r>
              <a:rPr lang="en-US" sz="3600" dirty="0"/>
              <a:t>What is the complementary DNA strand?</a:t>
            </a:r>
          </a:p>
          <a:p>
            <a:pPr lvl="1"/>
            <a:r>
              <a:rPr lang="en-US" sz="3200" dirty="0"/>
              <a:t>A ACG GAT CTA TAG</a:t>
            </a:r>
          </a:p>
          <a:p>
            <a:pPr lvl="1"/>
            <a:r>
              <a:rPr lang="en-US" sz="3200" dirty="0"/>
              <a:t>B TCG GTA CAT ATG</a:t>
            </a:r>
          </a:p>
          <a:p>
            <a:pPr lvl="1"/>
            <a:r>
              <a:rPr lang="sv-SE" sz="3200" dirty="0"/>
              <a:t>C TGC CTA GAT ATC</a:t>
            </a:r>
          </a:p>
          <a:p>
            <a:pPr lvl="1"/>
            <a:r>
              <a:rPr lang="en-US" sz="3200" dirty="0"/>
              <a:t>D UCG CUA CAU AUG</a:t>
            </a:r>
          </a:p>
        </p:txBody>
      </p:sp>
    </p:spTree>
    <p:extLst>
      <p:ext uri="{BB962C8B-B14F-4D97-AF65-F5344CB8AC3E}">
        <p14:creationId xmlns:p14="http://schemas.microsoft.com/office/powerpoint/2010/main" val="42630802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a:t>What are the subunits of DNA and their function?</a:t>
            </a:r>
          </a:p>
          <a:p>
            <a:pPr lvl="1"/>
            <a:r>
              <a:rPr lang="en-US" sz="2800" dirty="0"/>
              <a:t>A nucleotides that store information</a:t>
            </a:r>
          </a:p>
          <a:p>
            <a:pPr lvl="1"/>
            <a:r>
              <a:rPr lang="en-US" sz="2800" dirty="0"/>
              <a:t>B monosaccharides that provide quick energy for the cell</a:t>
            </a:r>
          </a:p>
          <a:p>
            <a:pPr lvl="1"/>
            <a:r>
              <a:rPr lang="en-US" sz="2800" dirty="0"/>
              <a:t>C lipids that store energy and provide insulation</a:t>
            </a:r>
          </a:p>
          <a:p>
            <a:pPr lvl="1"/>
            <a:r>
              <a:rPr lang="en-US" sz="2800" dirty="0"/>
              <a:t>D proteins that</a:t>
            </a:r>
            <a:endParaRPr lang="en-US" sz="2400" dirty="0"/>
          </a:p>
        </p:txBody>
      </p:sp>
    </p:spTree>
    <p:extLst>
      <p:ext uri="{BB962C8B-B14F-4D97-AF65-F5344CB8AC3E}">
        <p14:creationId xmlns:p14="http://schemas.microsoft.com/office/powerpoint/2010/main" val="1365644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buNone/>
            </a:pPr>
            <a:r>
              <a:rPr lang="en-US" sz="3600" dirty="0"/>
              <a:t>What are the subunits of DNA and their function?</a:t>
            </a:r>
          </a:p>
          <a:p>
            <a:pPr lvl="1"/>
            <a:r>
              <a:rPr lang="en-US" sz="2800" dirty="0"/>
              <a:t>A nucleotides that store information</a:t>
            </a:r>
          </a:p>
          <a:p>
            <a:pPr lvl="1"/>
            <a:r>
              <a:rPr lang="en-US" sz="2800" dirty="0"/>
              <a:t>B monosaccharides that provide quick energy for the cell</a:t>
            </a:r>
          </a:p>
          <a:p>
            <a:pPr lvl="1"/>
            <a:r>
              <a:rPr lang="en-US" sz="2800" dirty="0"/>
              <a:t>C lipids that store energy and provide insulation</a:t>
            </a:r>
          </a:p>
          <a:p>
            <a:pPr lvl="1"/>
            <a:r>
              <a:rPr lang="en-US" sz="2800" dirty="0"/>
              <a:t>D proteins </a:t>
            </a:r>
            <a:r>
              <a:rPr lang="en-US" sz="2800" dirty="0" smtClean="0"/>
              <a:t>that </a:t>
            </a:r>
            <a:r>
              <a:rPr lang="en-US" sz="2800" dirty="0"/>
              <a:t>provide the building blocks for the structural components </a:t>
            </a:r>
            <a:r>
              <a:rPr lang="en-US" sz="2800" dirty="0" smtClean="0"/>
              <a:t>of organisms</a:t>
            </a:r>
            <a:endParaRPr lang="en-US" sz="2800" dirty="0"/>
          </a:p>
        </p:txBody>
      </p:sp>
    </p:spTree>
    <p:extLst>
      <p:ext uri="{BB962C8B-B14F-4D97-AF65-F5344CB8AC3E}">
        <p14:creationId xmlns:p14="http://schemas.microsoft.com/office/powerpoint/2010/main" val="14456497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0" indent="0">
              <a:buNone/>
            </a:pPr>
            <a:r>
              <a:rPr lang="en-US" sz="3600" dirty="0"/>
              <a:t>During which phase of the cell cycle is the cell growing and preparing for </a:t>
            </a:r>
            <a:r>
              <a:rPr lang="en-US" sz="3600" dirty="0" smtClean="0"/>
              <a:t>cellular division</a:t>
            </a:r>
            <a:r>
              <a:rPr lang="en-US" sz="3600" dirty="0"/>
              <a:t>?</a:t>
            </a:r>
          </a:p>
          <a:p>
            <a:pPr lvl="1"/>
            <a:r>
              <a:rPr lang="en-US" sz="3100" dirty="0"/>
              <a:t>A cytokinesis</a:t>
            </a:r>
          </a:p>
          <a:p>
            <a:pPr lvl="1"/>
            <a:r>
              <a:rPr lang="en-US" sz="3100" dirty="0"/>
              <a:t>B anaphase</a:t>
            </a:r>
          </a:p>
          <a:p>
            <a:pPr lvl="1"/>
            <a:r>
              <a:rPr lang="en-US" sz="3100" dirty="0"/>
              <a:t>C prophase</a:t>
            </a:r>
          </a:p>
          <a:p>
            <a:pPr lvl="1"/>
            <a:r>
              <a:rPr lang="en-US" sz="3100" dirty="0"/>
              <a:t>D interphase</a:t>
            </a:r>
            <a:endParaRPr lang="en-US" sz="2300" dirty="0"/>
          </a:p>
        </p:txBody>
      </p:sp>
    </p:spTree>
    <p:extLst>
      <p:ext uri="{BB962C8B-B14F-4D97-AF65-F5344CB8AC3E}">
        <p14:creationId xmlns:p14="http://schemas.microsoft.com/office/powerpoint/2010/main" val="6851597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3600" dirty="0"/>
              <a:t>What is the result when a single cell reproduces by mitosis?</a:t>
            </a:r>
          </a:p>
          <a:p>
            <a:pPr lvl="1"/>
            <a:r>
              <a:rPr lang="en-US" sz="3100" dirty="0"/>
              <a:t>A two cells with genetic material identical to the parent cell</a:t>
            </a:r>
          </a:p>
          <a:p>
            <a:pPr lvl="1"/>
            <a:r>
              <a:rPr lang="en-US" sz="3100" dirty="0"/>
              <a:t>B two cells with half the genetic material of the parent cell</a:t>
            </a:r>
          </a:p>
          <a:p>
            <a:pPr lvl="1"/>
            <a:r>
              <a:rPr lang="en-US" sz="3100" dirty="0"/>
              <a:t>C four cells with half the genetic material of the parent cell</a:t>
            </a:r>
          </a:p>
          <a:p>
            <a:pPr lvl="1"/>
            <a:r>
              <a:rPr lang="en-US" sz="3100" dirty="0"/>
              <a:t>D four cells with genetic material identical to the parent cell</a:t>
            </a:r>
            <a:endParaRPr lang="en-US" sz="1800" dirty="0"/>
          </a:p>
        </p:txBody>
      </p:sp>
    </p:spTree>
    <p:extLst>
      <p:ext uri="{BB962C8B-B14F-4D97-AF65-F5344CB8AC3E}">
        <p14:creationId xmlns:p14="http://schemas.microsoft.com/office/powerpoint/2010/main" val="24779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marL="0" indent="0">
              <a:buNone/>
            </a:pPr>
            <a:r>
              <a:rPr lang="en-US" sz="3600" dirty="0"/>
              <a:t>How would overexposure to X-rays affect </a:t>
            </a:r>
            <a:r>
              <a:rPr lang="en-US" sz="3600" b="1" i="1" dirty="0"/>
              <a:t>most </a:t>
            </a:r>
            <a:r>
              <a:rPr lang="en-US" sz="3600" dirty="0"/>
              <a:t>animal cells?</a:t>
            </a:r>
          </a:p>
          <a:p>
            <a:pPr lvl="1"/>
            <a:r>
              <a:rPr lang="en-US" sz="3100" dirty="0"/>
              <a:t>A It would increase cell specialization in organs.</a:t>
            </a:r>
          </a:p>
          <a:p>
            <a:pPr lvl="1"/>
            <a:r>
              <a:rPr lang="en-US" sz="3100" dirty="0"/>
              <a:t>B It would change the sequence of DNA nucleotides in affected cells.</a:t>
            </a:r>
          </a:p>
          <a:p>
            <a:pPr lvl="1"/>
            <a:r>
              <a:rPr lang="en-US" sz="3100" dirty="0"/>
              <a:t>C It would produce new nucleotides for DNA molecules.</a:t>
            </a:r>
          </a:p>
          <a:p>
            <a:pPr lvl="1"/>
            <a:r>
              <a:rPr lang="en-US" sz="3100" dirty="0"/>
              <a:t>D It would cause an increase in red blood cell production.</a:t>
            </a:r>
            <a:endParaRPr lang="en-US" sz="1300" dirty="0"/>
          </a:p>
        </p:txBody>
      </p:sp>
    </p:spTree>
    <p:extLst>
      <p:ext uri="{BB962C8B-B14F-4D97-AF65-F5344CB8AC3E}">
        <p14:creationId xmlns:p14="http://schemas.microsoft.com/office/powerpoint/2010/main" val="28030882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70000" lnSpcReduction="20000"/>
          </a:bodyPr>
          <a:lstStyle/>
          <a:p>
            <a:pPr marL="0" indent="0">
              <a:buNone/>
            </a:pPr>
            <a:r>
              <a:rPr lang="en-US" sz="5100" dirty="0"/>
              <a:t>How are sexual reproduction and asexual reproduction different?</a:t>
            </a:r>
          </a:p>
          <a:p>
            <a:pPr lvl="1"/>
            <a:r>
              <a:rPr lang="en-US" sz="3100" dirty="0"/>
              <a:t>A Sexual reproduction produces offspring identical to the parents, but </a:t>
            </a:r>
            <a:r>
              <a:rPr lang="en-US" sz="3100" dirty="0" smtClean="0"/>
              <a:t>asexual reproduction </a:t>
            </a:r>
            <a:r>
              <a:rPr lang="en-US" sz="3100" dirty="0"/>
              <a:t>produces offspring with traits from both parents.</a:t>
            </a:r>
          </a:p>
          <a:p>
            <a:pPr lvl="1"/>
            <a:r>
              <a:rPr lang="en-US" sz="3100" dirty="0"/>
              <a:t>B Asexual reproduction produces offspring identical to the parents, but </a:t>
            </a:r>
            <a:r>
              <a:rPr lang="en-US" sz="3100" dirty="0" smtClean="0"/>
              <a:t>sexual reproduction </a:t>
            </a:r>
            <a:r>
              <a:rPr lang="en-US" sz="3100" dirty="0"/>
              <a:t>produces offspring with traits from both parents.</a:t>
            </a:r>
          </a:p>
          <a:p>
            <a:pPr lvl="1"/>
            <a:r>
              <a:rPr lang="en-US" sz="3100" dirty="0"/>
              <a:t>C Sexual reproduction only occurs in multicellular organisms, but </a:t>
            </a:r>
            <a:r>
              <a:rPr lang="en-US" sz="3100" dirty="0" smtClean="0"/>
              <a:t>asexual reproduction </a:t>
            </a:r>
            <a:r>
              <a:rPr lang="en-US" sz="3100" dirty="0"/>
              <a:t>only occurs in unicellular organisms.</a:t>
            </a:r>
          </a:p>
          <a:p>
            <a:pPr lvl="1"/>
            <a:r>
              <a:rPr lang="en-US" sz="3100" dirty="0"/>
              <a:t>D Asexual reproduction only occurs in multicellular organisms, </a:t>
            </a:r>
            <a:r>
              <a:rPr lang="en-US" sz="3100"/>
              <a:t>but </a:t>
            </a:r>
            <a:r>
              <a:rPr lang="en-US" sz="3100" smtClean="0"/>
              <a:t>sexual reproduction </a:t>
            </a:r>
            <a:r>
              <a:rPr lang="en-US" sz="3100" dirty="0"/>
              <a:t>only occurs in unicellular organisms.</a:t>
            </a:r>
            <a:endParaRPr lang="en-US" sz="800" dirty="0"/>
          </a:p>
        </p:txBody>
      </p:sp>
    </p:spTree>
    <p:extLst>
      <p:ext uri="{BB962C8B-B14F-4D97-AF65-F5344CB8AC3E}">
        <p14:creationId xmlns:p14="http://schemas.microsoft.com/office/powerpoint/2010/main" val="121931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762999" cy="914400"/>
          </a:xfrm>
        </p:spPr>
        <p:txBody>
          <a:bodyPr>
            <a:noAutofit/>
          </a:bodyPr>
          <a:lstStyle/>
          <a:p>
            <a:pPr lvl="0" algn="l">
              <a:spcBef>
                <a:spcPts val="0"/>
              </a:spcBef>
            </a:pPr>
            <a:r>
              <a:rPr lang="en-US" sz="4000" dirty="0" smtClean="0">
                <a:solidFill>
                  <a:schemeClr val="bg1"/>
                </a:solidFill>
                <a:latin typeface="Calibri" panose="020F0502020204030204"/>
                <a:ea typeface="+mn-ea"/>
                <a:cs typeface="+mn-cs"/>
              </a:rPr>
              <a:t>2.1.4 Population Dynamics</a:t>
            </a:r>
            <a:endParaRPr lang="en-US" sz="4000" dirty="0">
              <a:solidFill>
                <a:schemeClr val="bg1"/>
              </a:solidFill>
              <a:latin typeface="Calibri" panose="020F0502020204030204"/>
              <a:ea typeface="+mn-ea"/>
              <a:cs typeface="+mn-cs"/>
            </a:endParaRPr>
          </a:p>
        </p:txBody>
      </p:sp>
      <p:sp>
        <p:nvSpPr>
          <p:cNvPr id="2" name="Rectangle 1"/>
          <p:cNvSpPr/>
          <p:nvPr/>
        </p:nvSpPr>
        <p:spPr>
          <a:xfrm>
            <a:off x="381000" y="2743198"/>
            <a:ext cx="8382000" cy="1754326"/>
          </a:xfrm>
          <a:prstGeom prst="rect">
            <a:avLst/>
          </a:prstGeom>
        </p:spPr>
        <p:txBody>
          <a:bodyPr wrap="square">
            <a:spAutoFit/>
          </a:bodyPr>
          <a:lstStyle/>
          <a:p>
            <a:r>
              <a:rPr lang="en-US" dirty="0" smtClean="0"/>
              <a:t>Carrying Capacity and its causes</a:t>
            </a:r>
          </a:p>
          <a:p>
            <a:r>
              <a:rPr lang="en-US" dirty="0" smtClean="0"/>
              <a:t>Exponential vs Logistic Growth</a:t>
            </a:r>
          </a:p>
          <a:p>
            <a:r>
              <a:rPr lang="en-US" dirty="0" smtClean="0"/>
              <a:t>Population Growth Graphs</a:t>
            </a:r>
          </a:p>
          <a:p>
            <a:pPr marL="285750" indent="-285750">
              <a:buFontTx/>
              <a:buChar char="-"/>
            </a:pPr>
            <a:r>
              <a:rPr lang="en-US" dirty="0" smtClean="0"/>
              <a:t>Human Population Growth Graph</a:t>
            </a:r>
          </a:p>
          <a:p>
            <a:pPr marL="285750" indent="-285750">
              <a:buFontTx/>
              <a:buChar char="-"/>
            </a:pPr>
            <a:r>
              <a:rPr lang="en-US" dirty="0" smtClean="0"/>
              <a:t>Birth and Death Rates</a:t>
            </a:r>
          </a:p>
          <a:p>
            <a:pPr marL="285750" indent="-285750">
              <a:buFontTx/>
              <a:buChar char="-"/>
            </a:pPr>
            <a:r>
              <a:rPr lang="en-US" dirty="0" smtClean="0"/>
              <a:t>Disease and Ecosystem Balance</a:t>
            </a:r>
          </a:p>
        </p:txBody>
      </p:sp>
      <p:pic>
        <p:nvPicPr>
          <p:cNvPr id="4098" name="Picture 2" descr="http://3.bp.blogspot.com/-_4pVqGRtLm4/VSQiZRaZK5I/AAAAAAAABXM/n0266GSoiw4/s1600/expgrowth.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1755" y="1083731"/>
            <a:ext cx="4481245" cy="270900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lassconnection.s3.amazonaws.com/249/flashcards/997249/png/chile_age_distribution_200813235524469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4497524"/>
            <a:ext cx="2725268" cy="20453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zo.utexas.edu/faculty/sjasper/images/52.20.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4038600"/>
            <a:ext cx="3502661"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18600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09600" y="2743200"/>
            <a:ext cx="7848600" cy="3200400"/>
          </a:xfrm>
        </p:spPr>
        <p:txBody>
          <a:bodyPr>
            <a:normAutofit/>
          </a:bodyPr>
          <a:lstStyle/>
          <a:p>
            <a:pPr algn="l"/>
            <a:r>
              <a:rPr lang="en-US" dirty="0" smtClean="0"/>
              <a:t>Bio.3.1 Explain how traits are determined by the structure and function of DNA. </a:t>
            </a:r>
          </a:p>
          <a:p>
            <a:pPr lvl="1">
              <a:buFont typeface="Arial" pitchFamily="34" charset="0"/>
              <a:buChar char="•"/>
            </a:pPr>
            <a:r>
              <a:rPr lang="en-US" dirty="0" smtClean="0"/>
              <a:t>Bio.3.1.2 Explain how DNA and RNA code for proteins and determine traits. </a:t>
            </a:r>
          </a:p>
          <a:p>
            <a:pPr lvl="1">
              <a:buFont typeface="Arial" pitchFamily="34" charset="0"/>
              <a:buChar char="•"/>
            </a:pPr>
            <a:r>
              <a:rPr lang="en-US" dirty="0" smtClean="0"/>
              <a:t>Bio.3.1.3 Explain how mutations in DNA that result from interactions with the environment (i.e. radiation and chemicals) or new combinations in existing genes lead to changes in function and phenotype. </a:t>
            </a:r>
            <a:endParaRPr lang="en-US" dirty="0"/>
          </a:p>
        </p:txBody>
      </p:sp>
      <p:sp>
        <p:nvSpPr>
          <p:cNvPr id="4" name="Title 3"/>
          <p:cNvSpPr>
            <a:spLocks noGrp="1"/>
          </p:cNvSpPr>
          <p:nvPr>
            <p:ph type="title"/>
          </p:nvPr>
        </p:nvSpPr>
        <p:spPr/>
        <p:txBody>
          <a:bodyPr/>
          <a:lstStyle/>
          <a:p>
            <a:r>
              <a:rPr lang="en-US" dirty="0" smtClean="0"/>
              <a:t>Protein Synthesis and Mutations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6400800" cy="3276600"/>
          </a:xfrm>
        </p:spPr>
        <p:txBody>
          <a:bodyPr>
            <a:normAutofit fontScale="92500" lnSpcReduction="20000"/>
          </a:bodyPr>
          <a:lstStyle/>
          <a:p>
            <a:pPr algn="l">
              <a:buFont typeface="Arial" pitchFamily="34" charset="0"/>
              <a:buChar char="•"/>
            </a:pPr>
            <a:r>
              <a:rPr lang="en-US" sz="2000" dirty="0" smtClean="0"/>
              <a:t>DNA codes for Proteins, which determine a person’s traits</a:t>
            </a:r>
          </a:p>
          <a:p>
            <a:pPr lvl="1">
              <a:buFont typeface="Arial" pitchFamily="34" charset="0"/>
              <a:buChar char="•"/>
            </a:pPr>
            <a:r>
              <a:rPr lang="en-US" sz="2000" dirty="0" smtClean="0"/>
              <a:t>Since DNA CANNOT leave the nucleus, it enlists the help of RNA to deliver the message to make proteins to the ribosome</a:t>
            </a:r>
          </a:p>
          <a:p>
            <a:pPr algn="l">
              <a:buFont typeface="Arial" pitchFamily="34" charset="0"/>
              <a:buChar char="•"/>
            </a:pPr>
            <a:r>
              <a:rPr lang="en-US" sz="2000" dirty="0" smtClean="0"/>
              <a:t>MRNA has some differences from DNA:</a:t>
            </a:r>
          </a:p>
          <a:p>
            <a:pPr lvl="1"/>
            <a:r>
              <a:rPr lang="en-US" sz="2000" dirty="0" smtClean="0"/>
              <a:t>It is single stranded</a:t>
            </a:r>
          </a:p>
          <a:p>
            <a:pPr lvl="1"/>
            <a:r>
              <a:rPr lang="en-US" sz="2000" dirty="0" smtClean="0"/>
              <a:t>It is shorter and able to leave the nucleus</a:t>
            </a:r>
          </a:p>
          <a:p>
            <a:pPr lvl="1"/>
            <a:r>
              <a:rPr lang="en-US" sz="2000" dirty="0" smtClean="0"/>
              <a:t>The sugar is ribose</a:t>
            </a:r>
          </a:p>
          <a:p>
            <a:pPr lvl="1"/>
            <a:r>
              <a:rPr lang="en-US" sz="2000" dirty="0" smtClean="0"/>
              <a:t>There a U instead of a T base</a:t>
            </a:r>
          </a:p>
          <a:p>
            <a:pPr>
              <a:buFont typeface="Arial" pitchFamily="34" charset="0"/>
              <a:buChar char="•"/>
            </a:pPr>
            <a:endParaRPr lang="en-US" dirty="0"/>
          </a:p>
        </p:txBody>
      </p:sp>
      <p:sp>
        <p:nvSpPr>
          <p:cNvPr id="3" name="Title 2"/>
          <p:cNvSpPr>
            <a:spLocks noGrp="1"/>
          </p:cNvSpPr>
          <p:nvPr>
            <p:ph type="title"/>
          </p:nvPr>
        </p:nvSpPr>
        <p:spPr/>
        <p:txBody>
          <a:bodyPr>
            <a:normAutofit fontScale="90000"/>
          </a:bodyPr>
          <a:lstStyle/>
          <a:p>
            <a:r>
              <a:rPr lang="en-US" dirty="0" smtClean="0"/>
              <a:t>Bio.3.1.2 Explain how DNA and RNA code for proteins and determine traits. </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6736196" y="2590800"/>
            <a:ext cx="2407804" cy="3829280"/>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8153400" cy="1673225"/>
          </a:xfrm>
        </p:spPr>
        <p:txBody>
          <a:bodyPr>
            <a:noAutofit/>
          </a:bodyPr>
          <a:lstStyle/>
          <a:p>
            <a:pPr algn="l"/>
            <a:r>
              <a:rPr lang="en-US" sz="2400" dirty="0" smtClean="0"/>
              <a:t>There are 2 steps in protein synthesis, the process in which proteins are made! These steps are: </a:t>
            </a:r>
          </a:p>
          <a:p>
            <a:pPr marL="342900" indent="-342900" algn="l">
              <a:buFont typeface="+mj-lt"/>
              <a:buAutoNum type="arabicPeriod"/>
            </a:pPr>
            <a:r>
              <a:rPr lang="en-US" sz="2400" dirty="0" smtClean="0"/>
              <a:t>Transcription</a:t>
            </a:r>
          </a:p>
          <a:p>
            <a:pPr marL="342900" indent="-342900" algn="l">
              <a:buFont typeface="+mj-lt"/>
              <a:buAutoNum type="arabicPeriod"/>
            </a:pPr>
            <a:r>
              <a:rPr lang="en-US" sz="2400" dirty="0" smtClean="0"/>
              <a:t>Translation</a:t>
            </a:r>
            <a:endParaRPr lang="en-US" sz="2400" dirty="0"/>
          </a:p>
        </p:txBody>
      </p:sp>
      <p:sp>
        <p:nvSpPr>
          <p:cNvPr id="3" name="Title 2"/>
          <p:cNvSpPr>
            <a:spLocks noGrp="1"/>
          </p:cNvSpPr>
          <p:nvPr>
            <p:ph type="title"/>
          </p:nvPr>
        </p:nvSpPr>
        <p:spPr/>
        <p:txBody>
          <a:bodyPr>
            <a:normAutofit fontScale="90000"/>
          </a:bodyPr>
          <a:lstStyle/>
          <a:p>
            <a:r>
              <a:rPr lang="en-US" dirty="0" smtClean="0"/>
              <a:t>Bio.3.1.2 Explain how DNA and RNA code for proteins and determine traits. </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305800" cy="3048000"/>
          </a:xfrm>
        </p:spPr>
        <p:txBody>
          <a:bodyPr>
            <a:normAutofit/>
          </a:bodyPr>
          <a:lstStyle/>
          <a:p>
            <a:r>
              <a:rPr lang="en-US" sz="2000" u="sng" dirty="0" smtClean="0"/>
              <a:t>Transcription</a:t>
            </a:r>
          </a:p>
          <a:p>
            <a:pPr algn="l">
              <a:buFont typeface="Arial" pitchFamily="34" charset="0"/>
              <a:buChar char="•"/>
            </a:pPr>
            <a:r>
              <a:rPr lang="en-US" sz="2000" dirty="0" smtClean="0"/>
              <a:t>Transcription is when an RNA copy of </a:t>
            </a:r>
            <a:r>
              <a:rPr lang="en-US" sz="2000" dirty="0" err="1" smtClean="0"/>
              <a:t>dna</a:t>
            </a:r>
            <a:r>
              <a:rPr lang="en-US" sz="2000" dirty="0" smtClean="0"/>
              <a:t> is made</a:t>
            </a:r>
          </a:p>
          <a:p>
            <a:pPr lvl="1">
              <a:buFont typeface="Arial" pitchFamily="34" charset="0"/>
              <a:buChar char="•"/>
            </a:pPr>
            <a:r>
              <a:rPr lang="en-US" sz="2400" dirty="0" smtClean="0"/>
              <a:t>This is because DNA cannot leave the nucleus!</a:t>
            </a:r>
          </a:p>
          <a:p>
            <a:pPr algn="l">
              <a:buFont typeface="Arial" pitchFamily="34" charset="0"/>
              <a:buChar char="•"/>
            </a:pPr>
            <a:r>
              <a:rPr lang="en-US" sz="2000" dirty="0" smtClean="0"/>
              <a:t>The DNA code is transcribed into mRNA, which then carries the message out of the nucleus and to the ribosome</a:t>
            </a:r>
          </a:p>
          <a:p>
            <a:pPr lvl="1">
              <a:buFont typeface="Arial" pitchFamily="34" charset="0"/>
              <a:buChar char="•"/>
            </a:pPr>
            <a:r>
              <a:rPr lang="en-US" sz="2400" dirty="0" smtClean="0"/>
              <a:t>If DNA read ATG CGA AAC, what would mRNA read?</a:t>
            </a:r>
            <a:endParaRPr lang="en-US" sz="2400" dirty="0"/>
          </a:p>
        </p:txBody>
      </p:sp>
      <p:sp>
        <p:nvSpPr>
          <p:cNvPr id="3" name="Title 2"/>
          <p:cNvSpPr>
            <a:spLocks noGrp="1"/>
          </p:cNvSpPr>
          <p:nvPr>
            <p:ph type="title"/>
          </p:nvPr>
        </p:nvSpPr>
        <p:spPr/>
        <p:txBody>
          <a:bodyPr>
            <a:normAutofit fontScale="90000"/>
          </a:bodyPr>
          <a:lstStyle/>
          <a:p>
            <a:r>
              <a:rPr lang="en-US" dirty="0" smtClean="0"/>
              <a:t>Bio.3.1.2 Explain how DNA and RNA code for proteins and determine traits. </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743200"/>
            <a:ext cx="8382000" cy="3352800"/>
          </a:xfrm>
        </p:spPr>
        <p:txBody>
          <a:bodyPr>
            <a:normAutofit/>
          </a:bodyPr>
          <a:lstStyle/>
          <a:p>
            <a:r>
              <a:rPr lang="en-US" sz="1800" u="sng" dirty="0" smtClean="0"/>
              <a:t>Translation</a:t>
            </a:r>
          </a:p>
          <a:p>
            <a:pPr algn="l">
              <a:buFont typeface="Arial" pitchFamily="34" charset="0"/>
              <a:buChar char="•"/>
            </a:pPr>
            <a:r>
              <a:rPr lang="en-US" sz="1800" dirty="0" smtClean="0"/>
              <a:t>Translation is when trna delivers the correct amino acids to the ribosome to form an amino acid chain</a:t>
            </a:r>
          </a:p>
          <a:p>
            <a:pPr lvl="1">
              <a:buFont typeface="Arial" pitchFamily="34" charset="0"/>
              <a:buChar char="•"/>
            </a:pPr>
            <a:r>
              <a:rPr lang="en-US" sz="2000" dirty="0" smtClean="0"/>
              <a:t>Every three letters in mRNA are a codon-they can be read on the amino acid chart to determine the coded amino acid</a:t>
            </a:r>
          </a:p>
          <a:p>
            <a:pPr lvl="1">
              <a:buFont typeface="Arial" pitchFamily="34" charset="0"/>
              <a:buChar char="•"/>
            </a:pPr>
            <a:r>
              <a:rPr lang="en-US" sz="2000" dirty="0" smtClean="0"/>
              <a:t>The anticodon on the </a:t>
            </a:r>
            <a:r>
              <a:rPr lang="en-US" sz="2000" dirty="0" err="1" smtClean="0"/>
              <a:t>tRNA</a:t>
            </a:r>
            <a:r>
              <a:rPr lang="en-US" sz="2000" dirty="0" smtClean="0"/>
              <a:t> matches with the codon of the mRNA</a:t>
            </a:r>
          </a:p>
          <a:p>
            <a:pPr lvl="1">
              <a:buFont typeface="Arial" pitchFamily="34" charset="0"/>
              <a:buChar char="•"/>
            </a:pPr>
            <a:r>
              <a:rPr lang="en-US" sz="2000" dirty="0" smtClean="0"/>
              <a:t>The amino acids for a polypeptide chain. When the code reaches “stop,” a complete protein has been formed. This protein will go on to determine traits or be involved in cell structure/chemistry</a:t>
            </a:r>
            <a:endParaRPr lang="en-US" sz="2000" dirty="0"/>
          </a:p>
        </p:txBody>
      </p:sp>
      <p:sp>
        <p:nvSpPr>
          <p:cNvPr id="3" name="Title 2"/>
          <p:cNvSpPr>
            <a:spLocks noGrp="1"/>
          </p:cNvSpPr>
          <p:nvPr>
            <p:ph type="title"/>
          </p:nvPr>
        </p:nvSpPr>
        <p:spPr/>
        <p:txBody>
          <a:bodyPr>
            <a:normAutofit fontScale="90000"/>
          </a:bodyPr>
          <a:lstStyle/>
          <a:p>
            <a:r>
              <a:rPr lang="en-US" dirty="0" smtClean="0"/>
              <a:t>Bio.3.1.2 Explain how DNA and RNA code for proteins and determine traits. </a:t>
            </a:r>
            <a:endParaRPr lang="en-US"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553200" y="2667000"/>
            <a:ext cx="2590800" cy="2819400"/>
          </a:xfrm>
        </p:spPr>
        <p:txBody>
          <a:bodyPr>
            <a:normAutofit/>
          </a:bodyPr>
          <a:lstStyle/>
          <a:p>
            <a:r>
              <a:rPr lang="en-US" dirty="0" smtClean="0"/>
              <a:t>What amino acid is mRNA coding for?</a:t>
            </a:r>
          </a:p>
          <a:p>
            <a:endParaRPr lang="en-US" dirty="0" smtClean="0"/>
          </a:p>
          <a:p>
            <a:r>
              <a:rPr lang="en-US" dirty="0" smtClean="0"/>
              <a:t>AUG</a:t>
            </a:r>
          </a:p>
          <a:p>
            <a:r>
              <a:rPr lang="en-US" dirty="0" smtClean="0"/>
              <a:t>AAC</a:t>
            </a:r>
          </a:p>
          <a:p>
            <a:r>
              <a:rPr lang="en-US" dirty="0" smtClean="0"/>
              <a:t>UUG</a:t>
            </a:r>
          </a:p>
          <a:p>
            <a:r>
              <a:rPr lang="en-US" dirty="0" smtClean="0"/>
              <a:t>UGA</a:t>
            </a:r>
          </a:p>
          <a:p>
            <a:endParaRPr lang="en-US" dirty="0"/>
          </a:p>
        </p:txBody>
      </p:sp>
      <p:sp>
        <p:nvSpPr>
          <p:cNvPr id="3" name="Title 2"/>
          <p:cNvSpPr>
            <a:spLocks noGrp="1"/>
          </p:cNvSpPr>
          <p:nvPr>
            <p:ph type="title"/>
          </p:nvPr>
        </p:nvSpPr>
        <p:spPr/>
        <p:txBody>
          <a:bodyPr>
            <a:normAutofit fontScale="90000"/>
          </a:bodyPr>
          <a:lstStyle/>
          <a:p>
            <a:r>
              <a:rPr lang="en-US" dirty="0" smtClean="0"/>
              <a:t>Bio.3.1.2 Explain how DNA and RNA code for proteins and determine traits. </a:t>
            </a:r>
            <a:endParaRPr lang="en-US" dirty="0"/>
          </a:p>
        </p:txBody>
      </p:sp>
      <p:pic>
        <p:nvPicPr>
          <p:cNvPr id="1026" name="Picture 2" descr="http://scshstechnology.pbworks.com/f/7b.jpg"/>
          <p:cNvPicPr>
            <a:picLocks noChangeAspect="1" noChangeArrowheads="1"/>
          </p:cNvPicPr>
          <p:nvPr/>
        </p:nvPicPr>
        <p:blipFill>
          <a:blip r:embed="rId2" cstate="print"/>
          <a:srcRect/>
          <a:stretch>
            <a:fillRect/>
          </a:stretch>
        </p:blipFill>
        <p:spPr bwMode="auto">
          <a:xfrm>
            <a:off x="228600" y="2109234"/>
            <a:ext cx="6172200" cy="4748766"/>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610600" cy="990600"/>
          </a:xfrm>
        </p:spPr>
        <p:txBody>
          <a:bodyPr>
            <a:normAutofit fontScale="90000"/>
          </a:bodyPr>
          <a:lstStyle/>
          <a:p>
            <a:r>
              <a:rPr lang="en-US" dirty="0" smtClean="0"/>
              <a:t>Bio.3.1.2 Explain how DNA and RNA code for proteins and determine traits. </a:t>
            </a:r>
            <a:endParaRPr lang="en-US" dirty="0"/>
          </a:p>
        </p:txBody>
      </p:sp>
      <p:pic>
        <p:nvPicPr>
          <p:cNvPr id="125954" name="Picture 2" descr="http://www.proteinsynthesis.org/wp-content/uploads/2014/09/what-is-protein-synthesis.png"/>
          <p:cNvPicPr>
            <a:picLocks noChangeAspect="1" noChangeArrowheads="1"/>
          </p:cNvPicPr>
          <p:nvPr/>
        </p:nvPicPr>
        <p:blipFill>
          <a:blip r:embed="rId2" cstate="print"/>
          <a:srcRect/>
          <a:stretch>
            <a:fillRect/>
          </a:stretch>
        </p:blipFill>
        <p:spPr bwMode="auto">
          <a:xfrm>
            <a:off x="1219200" y="1270000"/>
            <a:ext cx="6705600" cy="558800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2743200"/>
            <a:ext cx="8382000" cy="2514600"/>
          </a:xfrm>
        </p:spPr>
        <p:txBody>
          <a:bodyPr>
            <a:noAutofit/>
          </a:bodyPr>
          <a:lstStyle/>
          <a:p>
            <a:pPr algn="l">
              <a:buFont typeface="Arial" pitchFamily="34" charset="0"/>
              <a:buChar char="•"/>
            </a:pPr>
            <a:r>
              <a:rPr lang="en-US" sz="2000" dirty="0" smtClean="0"/>
              <a:t>Mutations are changes in </a:t>
            </a:r>
            <a:r>
              <a:rPr lang="en-US" sz="2000" dirty="0" err="1" smtClean="0"/>
              <a:t>dna</a:t>
            </a:r>
            <a:r>
              <a:rPr lang="en-US" sz="2000" dirty="0" smtClean="0"/>
              <a:t> coding</a:t>
            </a:r>
          </a:p>
          <a:p>
            <a:pPr lvl="1">
              <a:buFont typeface="Arial" pitchFamily="34" charset="0"/>
              <a:buChar char="•"/>
            </a:pPr>
            <a:r>
              <a:rPr lang="en-US" sz="2400" dirty="0" smtClean="0"/>
              <a:t>These may change the amino acid sequence, thus changing the protein or phenotype of a person. </a:t>
            </a:r>
          </a:p>
          <a:p>
            <a:pPr algn="l">
              <a:buFont typeface="Arial" pitchFamily="34" charset="0"/>
              <a:buChar char="•"/>
            </a:pPr>
            <a:r>
              <a:rPr lang="en-US" sz="2000" dirty="0" smtClean="0"/>
              <a:t>Mutations can be deletions, additions, or substitutions. </a:t>
            </a:r>
          </a:p>
          <a:p>
            <a:pPr lvl="1">
              <a:buFont typeface="Arial" pitchFamily="34" charset="0"/>
              <a:buChar char="•"/>
            </a:pPr>
            <a:r>
              <a:rPr lang="en-US" sz="2400" dirty="0" smtClean="0"/>
              <a:t>Substitutions will change one amino acid; additions/deletions will change all acids after the mutation </a:t>
            </a:r>
            <a:endParaRPr lang="en-US" sz="2400" dirty="0"/>
          </a:p>
        </p:txBody>
      </p:sp>
      <p:sp>
        <p:nvSpPr>
          <p:cNvPr id="3" name="Title 2"/>
          <p:cNvSpPr>
            <a:spLocks noGrp="1"/>
          </p:cNvSpPr>
          <p:nvPr>
            <p:ph type="title"/>
          </p:nvPr>
        </p:nvSpPr>
        <p:spPr>
          <a:xfrm>
            <a:off x="0" y="533400"/>
            <a:ext cx="8991600" cy="1524000"/>
          </a:xfrm>
        </p:spPr>
        <p:txBody>
          <a:bodyPr>
            <a:noAutofit/>
          </a:bodyPr>
          <a:lstStyle/>
          <a:p>
            <a:r>
              <a:rPr lang="en-US" sz="2800" dirty="0" smtClean="0"/>
              <a:t>Bio.3.1.3 Explain how mutations in DNA that result from interactions with the environment (i.e. radiation and chemicals) or new combinations in existing genes lead to changes in function and phenotype. </a:t>
            </a:r>
            <a:endParaRPr lang="en-US" sz="2800" dirty="0"/>
          </a:p>
        </p:txBody>
      </p:sp>
      <p:pic>
        <p:nvPicPr>
          <p:cNvPr id="128002" name="Picture 2" descr="https://islaslab.wikispaces.com/file/view/substitutionjpg.jpg/226947796/substitutionjpg.jpg"/>
          <p:cNvPicPr>
            <a:picLocks noChangeAspect="1" noChangeArrowheads="1"/>
          </p:cNvPicPr>
          <p:nvPr/>
        </p:nvPicPr>
        <p:blipFill>
          <a:blip r:embed="rId2" cstate="print"/>
          <a:srcRect/>
          <a:stretch>
            <a:fillRect/>
          </a:stretch>
        </p:blipFill>
        <p:spPr bwMode="auto">
          <a:xfrm>
            <a:off x="6000750" y="5410613"/>
            <a:ext cx="3143250" cy="1447387"/>
          </a:xfrm>
          <a:prstGeom prst="rect">
            <a:avLst/>
          </a:prstGeom>
          <a:noFill/>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0" y="2743200"/>
            <a:ext cx="8382000" cy="1673225"/>
          </a:xfrm>
        </p:spPr>
        <p:txBody>
          <a:bodyPr>
            <a:noAutofit/>
          </a:bodyPr>
          <a:lstStyle/>
          <a:p>
            <a:pPr algn="l">
              <a:buFont typeface="Arial" pitchFamily="34" charset="0"/>
              <a:buChar char="•"/>
            </a:pPr>
            <a:r>
              <a:rPr lang="en-US" sz="2400" dirty="0" err="1" smtClean="0"/>
              <a:t>Mutuations</a:t>
            </a:r>
            <a:r>
              <a:rPr lang="en-US" sz="2400" dirty="0" smtClean="0"/>
              <a:t> can be random, or caused by  radiation/chemical exposure</a:t>
            </a:r>
          </a:p>
          <a:p>
            <a:pPr lvl="1">
              <a:buFont typeface="Arial" pitchFamily="34" charset="0"/>
              <a:buChar char="•"/>
            </a:pPr>
            <a:r>
              <a:rPr lang="en-US" sz="2800" dirty="0" smtClean="0"/>
              <a:t>Ex. Mutated skin cells due to increased sun exposure</a:t>
            </a:r>
          </a:p>
          <a:p>
            <a:pPr algn="l">
              <a:buFont typeface="Arial" pitchFamily="34" charset="0"/>
              <a:buChar char="•"/>
            </a:pPr>
            <a:r>
              <a:rPr lang="en-US" sz="2600" dirty="0" smtClean="0"/>
              <a:t>ONLY those mutations in sex cells (gametes) may be passed on and seen in offspring</a:t>
            </a:r>
          </a:p>
        </p:txBody>
      </p:sp>
      <p:sp>
        <p:nvSpPr>
          <p:cNvPr id="3" name="Title 2"/>
          <p:cNvSpPr>
            <a:spLocks noGrp="1"/>
          </p:cNvSpPr>
          <p:nvPr>
            <p:ph type="title"/>
          </p:nvPr>
        </p:nvSpPr>
        <p:spPr>
          <a:xfrm>
            <a:off x="0" y="533400"/>
            <a:ext cx="8991600" cy="1524000"/>
          </a:xfrm>
        </p:spPr>
        <p:txBody>
          <a:bodyPr>
            <a:noAutofit/>
          </a:bodyPr>
          <a:lstStyle/>
          <a:p>
            <a:r>
              <a:rPr lang="en-US" sz="2800" dirty="0" smtClean="0"/>
              <a:t>Bio.3.1.3 Explain how mutations in DNA that result from interactions with the environment (i.e. radiation and chemicals) or new combinations in existing genes lead to changes in function and phenotype. </a:t>
            </a:r>
            <a:endParaRPr lang="en-US" sz="28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7924800" cy="4401205"/>
          </a:xfrm>
          <a:prstGeom prst="rect">
            <a:avLst/>
          </a:prstGeom>
          <a:noFill/>
        </p:spPr>
        <p:txBody>
          <a:bodyPr wrap="square" rtlCol="0">
            <a:spAutoFit/>
          </a:bodyPr>
          <a:lstStyle/>
          <a:p>
            <a:pPr>
              <a:buFont typeface="Arial" pitchFamily="34" charset="0"/>
              <a:buChar char="•"/>
            </a:pPr>
            <a:r>
              <a:rPr lang="en-US" sz="2800" dirty="0" smtClean="0"/>
              <a:t>Which statement best describes the relationship that exists among proteins, DNA, and cells? </a:t>
            </a:r>
          </a:p>
          <a:p>
            <a:pPr marL="800100" lvl="1" indent="-342900">
              <a:buFont typeface="+mj-lt"/>
              <a:buAutoNum type="alphaLcParenR"/>
            </a:pPr>
            <a:r>
              <a:rPr lang="en-US" sz="2800" dirty="0" smtClean="0"/>
              <a:t>Proteins combine to produce cells, which produce DNA. </a:t>
            </a:r>
          </a:p>
          <a:p>
            <a:pPr marL="800100" lvl="1" indent="-342900">
              <a:buFont typeface="+mj-lt"/>
              <a:buAutoNum type="alphaLcParenR"/>
            </a:pPr>
            <a:r>
              <a:rPr lang="en-US" sz="2800" dirty="0" smtClean="0"/>
              <a:t>Proteins are made up of DNA, which determines the cells that are produced. </a:t>
            </a:r>
          </a:p>
          <a:p>
            <a:pPr marL="800100" lvl="1" indent="-342900">
              <a:buFont typeface="+mj-lt"/>
              <a:buAutoNum type="alphaLcParenR"/>
            </a:pPr>
            <a:r>
              <a:rPr lang="en-US" sz="2800" dirty="0" smtClean="0"/>
              <a:t>DNA is made up of proteins, which tell a cell how to function. </a:t>
            </a:r>
          </a:p>
          <a:p>
            <a:pPr marL="800100" lvl="1" indent="-342900">
              <a:buFont typeface="+mj-lt"/>
              <a:buAutoNum type="alphaLcParenR"/>
            </a:pPr>
            <a:r>
              <a:rPr lang="en-US" sz="2800" dirty="0" smtClean="0"/>
              <a:t>Cells contain DNA, which controls the production of proteins. </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738</TotalTime>
  <Words>6280</Words>
  <Application>Microsoft Office PowerPoint</Application>
  <PresentationFormat>On-screen Show (4:3)</PresentationFormat>
  <Paragraphs>786</Paragraphs>
  <Slides>154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154</vt:i4>
      </vt:variant>
    </vt:vector>
  </HeadingPairs>
  <TitlesOfParts>
    <vt:vector size="162" baseType="lpstr">
      <vt:lpstr>Arial</vt:lpstr>
      <vt:lpstr>Calibri</vt:lpstr>
      <vt:lpstr>Garamond</vt:lpstr>
      <vt:lpstr>Georgia</vt:lpstr>
      <vt:lpstr>Gisha</vt:lpstr>
      <vt:lpstr>Wingdings</vt:lpstr>
      <vt:lpstr>Wingdings 2</vt:lpstr>
      <vt:lpstr>Civic</vt:lpstr>
      <vt:lpstr>EOC Review</vt:lpstr>
      <vt:lpstr>Ecology</vt:lpstr>
      <vt:lpstr>Bio.2.1.1 Summarize the nitrogen cycle (including the role of nitrogen fixing bacteria) and its importance to synthesis of proteins and DNA. </vt:lpstr>
      <vt:lpstr>Bio.2.1.1 Identify factors that influence climate</vt:lpstr>
      <vt:lpstr>Bio.2.1.1 Analyze energy pyramids for direction and efficiency of energy transfer.  </vt:lpstr>
      <vt:lpstr>Bio 2.1.2 Analyze how various organisms accomplish life functions through adaptations within particular environments (example: water or land) to ensure survival and reproductive success.</vt:lpstr>
      <vt:lpstr>Bio 2.1.2 Relate prior understanding of survival and reproductive success to evidence of variations observed in species in three areas: behavioral adaptations, structural adaptations and reproductive adaptations</vt:lpstr>
      <vt:lpstr>Bio 2.1.3 Identify and describe symbiotic relationships</vt:lpstr>
      <vt:lpstr>2.1.4 Population Dynamics</vt:lpstr>
      <vt:lpstr>Bio.2.2.1 Human impact</vt:lpstr>
      <vt:lpstr>Bio.2.2.2 Human 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Bellringer-5/26/15</vt:lpstr>
      <vt:lpstr>Cells</vt:lpstr>
      <vt:lpstr>Bio.1.1.2 Infer that prokaryotic cells are less complex than eukaryotic cells. </vt:lpstr>
      <vt:lpstr>Bio.1.1.2 Compare the structure of prokaryotic and eukaryotic cells</vt:lpstr>
      <vt:lpstr>Bio.1.1.1 Identify these cell organelles in diagrams of plant and animal cells.</vt:lpstr>
      <vt:lpstr>Bio.1.1.1 Identify these cell organelles in diagrams of plant and animal cells.</vt:lpstr>
      <vt:lpstr>Bio.1.1.1 Identify these cell organelles in diagrams of plant and animal cells.</vt:lpstr>
      <vt:lpstr>Bio.1.1.1 Identify these cell organelles in diagrams of plant and animal cells.</vt:lpstr>
      <vt:lpstr>Bio.1.1.1 Explain how the structure of the organelle determines it function. </vt:lpstr>
      <vt:lpstr>Bio.1.1.1 Summarize how these organelles interact to carry out functions such as energy production and use, transport of molecules, disposal of waste, and synthesis of new molecules. </vt:lpstr>
      <vt:lpstr>Bio.1.1.2 Proficiently use proper light microscopic techniques as well as determine total power magnification. </vt:lpstr>
      <vt:lpstr>Bio.1.1.3 Compare a variety of specialized cells and understand how the functions of these cells vary. </vt:lpstr>
      <vt:lpstr>Bio.1.2.3 Explain how various structures of unicellular organisms help that organism survive. Emphasis is on contractile vacuoles, cilia, flagella, pseudopods, and eyespots.</vt:lpstr>
      <vt:lpstr>Bio.1.2.3 Summarize adaptive behaviors – examples include chemotaxis and phototaxis.</vt:lpstr>
      <vt:lpstr>PowerPoint Presentation</vt:lpstr>
      <vt:lpstr>PowerPoint Presentation</vt:lpstr>
      <vt:lpstr>PowerPoint Presentation</vt:lpstr>
      <vt:lpstr>PowerPoint Presentation</vt:lpstr>
      <vt:lpstr>PowerPoint Presentation</vt:lpstr>
      <vt:lpstr>PowerPoint Presentation</vt:lpstr>
      <vt:lpstr>Bellringer-5/27/15</vt:lpstr>
      <vt:lpstr>Cell Membranes</vt:lpstr>
      <vt:lpstr>Bio.1.2.1 Explain how cells use buffers to regulate cell pH</vt:lpstr>
      <vt:lpstr>Bio.1.2.1 Explain how cells respond to maintain temperature</vt:lpstr>
      <vt:lpstr>Bio.1.2.1 Explain how cells respond to maintain glucose levels</vt:lpstr>
      <vt:lpstr>Bio.1.2.1 Explain how cells respond to maintain water levels</vt:lpstr>
      <vt:lpstr>Bio.1.2.1 Compare the mechanisms of active vs passive transport (diffusion and osmosis)</vt:lpstr>
      <vt:lpstr>Bio.1.2.1 Explain how the plasma membrane structure functions</vt:lpstr>
      <vt:lpstr>Bio.1.2.1 Explain changes in osmotic pressure that occurs when cells are placed in solutions of differing concentrations</vt:lpstr>
      <vt:lpstr>Bio.4.1.1 Compare the structure and function of each of the listed organic molecules in organisms  Lipids: Phospholipids, Steroids</vt:lpstr>
      <vt:lpstr>Bio.4.1.1 Compare the structure and function of each of the listed organic molecules in organisms  Lipids: Phospholipids, Steroids</vt:lpstr>
      <vt:lpstr>Bio.4.2.2 Energy production is vital for maintaining homeostasis</vt:lpstr>
      <vt:lpstr>During strenuous exercise, body temperature increases. The body responds to the increase in temperature by sweating, which helps to reduce the body temperature. Which is demonstrated in this situation?</vt:lpstr>
      <vt:lpstr>A freshwater plant is placed in a container of saltwater. What will most likely happen to the cells of the plant?</vt:lpstr>
      <vt:lpstr>Which type of molecule do whales use for energy storage and insulation? </vt:lpstr>
      <vt:lpstr>If energy is needed to move materials into or out of a cell, what is most likely occurring? </vt:lpstr>
      <vt:lpstr>Which would be the best evidence that a cell is using active transport to move a substance across its cell membrane?</vt:lpstr>
      <vt:lpstr>Metabolism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Bellringer-5/29/15</vt:lpstr>
      <vt:lpstr>Mitosis and DNA</vt:lpstr>
      <vt:lpstr>Bio 3.1.1: Relate the structure of DNA to the functions of replication</vt:lpstr>
      <vt:lpstr>Bio 4.1.2 Identify the five nitrogenous bases (A, T, C, G, U) found in nucleic acids as the same for all organisms.</vt:lpstr>
      <vt:lpstr>Bio.1.1.3 Explain how instructions in DNA lead to cell differentiation and result in cells specialized to perform specific fucntions in multicellular organisms.</vt:lpstr>
      <vt:lpstr>Bio 1.2.2: Outline the cell cycle – G1, S, G2, Mitosis and Cytokinesis.  </vt:lpstr>
      <vt:lpstr>Bio 1.2.2: Recognize mitosis as part of asexual reproduction </vt:lpstr>
      <vt:lpstr>Bio 1.2.2: Organize diagrams of mitotic phases and describe what is occurring throughout the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Protein Synthesis and Mutations</vt:lpstr>
      <vt:lpstr>Bio.3.1.2 Explain how DNA and RNA code for proteins and determine traits. </vt:lpstr>
      <vt:lpstr>Bio.3.1.2 Explain how DNA and RNA code for proteins and determine traits. </vt:lpstr>
      <vt:lpstr>Bio.3.1.2 Explain how DNA and RNA code for proteins and determine traits. </vt:lpstr>
      <vt:lpstr>Bio.3.1.2 Explain how DNA and RNA code for proteins and determine traits. </vt:lpstr>
      <vt:lpstr>Bio.3.1.2 Explain how DNA and RNA code for proteins and determine traits. </vt:lpstr>
      <vt:lpstr>Bio.3.1.2 Explain how DNA and RNA code for proteins and determine traits. </vt:lpstr>
      <vt:lpstr>Bio.3.1.3 Explain how mutations in DNA that result from interactions with the environment (i.e. radiation and chemicals) or new combinations in existing genes lead to changes in function and phenotype. </vt:lpstr>
      <vt:lpstr>Bio.3.1.3 Explain how mutations in DNA that result from interactions with the environment (i.e. radiation and chemicals) or new combinations in existing genes lead to changes in function and phenotype.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Meiosis and Diversity</vt:lpstr>
      <vt:lpstr>Bio.3.2.1 Explain the role of meiosis in sexual reproduction and genetic variation. </vt:lpstr>
      <vt:lpstr>Bio.3.2.1 Explain the role of meiosis in sexual reproduction and genetic variation. </vt:lpstr>
      <vt:lpstr>Bio.3.2.1 Explain the role of meiosis in sexual reproduction and genetic variation. </vt:lpstr>
      <vt:lpstr>Bio.3.2.1 Explain the role of meiosis in sexual reproduction and genetic variation. </vt:lpstr>
      <vt:lpstr>Bio.3.2.2 Predict offspring ratios based on a variety of inheritance patterns  </vt:lpstr>
      <vt:lpstr>PowerPoint Presentation</vt:lpstr>
      <vt:lpstr>PowerPoint Presentation</vt:lpstr>
      <vt:lpstr>PowerPoint Presentation</vt:lpstr>
      <vt:lpstr>PowerPoint Presentation</vt:lpstr>
      <vt:lpstr>PowerPoint Presentation</vt:lpstr>
      <vt:lpstr>PowerPoint Presentation</vt:lpstr>
      <vt:lpstr>Bellringer-6/3/15</vt:lpstr>
      <vt:lpstr>EOC Genetics Review</vt:lpstr>
      <vt:lpstr>Genetics Definitions</vt:lpstr>
      <vt:lpstr>Genetics Definitions</vt:lpstr>
      <vt:lpstr>Genetics Definitions</vt:lpstr>
      <vt:lpstr>Genetic Diseases</vt:lpstr>
      <vt:lpstr>Remember…</vt:lpstr>
      <vt:lpstr>Pedigrees</vt:lpstr>
      <vt:lpstr>Bell Ringer 6/4/15</vt:lpstr>
      <vt:lpstr>EOC Biotechnology Review</vt:lpstr>
      <vt:lpstr>3.3.1: Steps of Gel Electrophoresis</vt:lpstr>
      <vt:lpstr>3.3.1 “Read” a gel</vt:lpstr>
      <vt:lpstr>3.3.2 Genetically Modified Organisms</vt:lpstr>
      <vt:lpstr>3.3.2 Bacterial Transformation</vt:lpstr>
      <vt:lpstr>3.3.3 Current Events</vt:lpstr>
      <vt:lpstr>EOC Evolution Review</vt:lpstr>
      <vt:lpstr>3.4.1 Earth’s Early Atmosphere</vt:lpstr>
      <vt:lpstr>3.4.1 Endosymbiotic Theory</vt:lpstr>
      <vt:lpstr>3.4.1 Evidence for Evolution</vt:lpstr>
      <vt:lpstr>3.4.2 Natural Selection</vt:lpstr>
      <vt:lpstr>Explain</vt:lpstr>
      <vt:lpstr>3.4.2 Genetic Drift</vt:lpstr>
      <vt:lpstr>3.4.3 Agents in Evolution</vt:lpstr>
      <vt:lpstr>3.5.2 Dichotomous Key</vt:lpstr>
      <vt:lpstr>3.5.2 Phylogenetic Tree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EOC Review</dc:title>
  <dc:creator>Ashley</dc:creator>
  <cp:lastModifiedBy>TERESA BRINKLEYHUNDLEY</cp:lastModifiedBy>
  <cp:revision>81</cp:revision>
  <cp:lastPrinted>2015-06-04T13:12:07Z</cp:lastPrinted>
  <dcterms:created xsi:type="dcterms:W3CDTF">2015-05-21T23:38:34Z</dcterms:created>
  <dcterms:modified xsi:type="dcterms:W3CDTF">2019-01-07T22:33:23Z</dcterms:modified>
</cp:coreProperties>
</file>